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9" r:id="rId4"/>
    <p:sldMasterId id="2147493467" r:id="rId5"/>
  </p:sldMasterIdLst>
  <p:notesMasterIdLst>
    <p:notesMasterId r:id="rId33"/>
  </p:notesMasterIdLst>
  <p:handoutMasterIdLst>
    <p:handoutMasterId r:id="rId34"/>
  </p:handoutMasterIdLst>
  <p:sldIdLst>
    <p:sldId id="259" r:id="rId6"/>
    <p:sldId id="260" r:id="rId7"/>
    <p:sldId id="297" r:id="rId8"/>
    <p:sldId id="293" r:id="rId9"/>
    <p:sldId id="710" r:id="rId10"/>
    <p:sldId id="714" r:id="rId11"/>
    <p:sldId id="738" r:id="rId12"/>
    <p:sldId id="720" r:id="rId13"/>
    <p:sldId id="721" r:id="rId14"/>
    <p:sldId id="722" r:id="rId15"/>
    <p:sldId id="725" r:id="rId16"/>
    <p:sldId id="723" r:id="rId17"/>
    <p:sldId id="740" r:id="rId18"/>
    <p:sldId id="726" r:id="rId19"/>
    <p:sldId id="739" r:id="rId20"/>
    <p:sldId id="736" r:id="rId21"/>
    <p:sldId id="731" r:id="rId22"/>
    <p:sldId id="732" r:id="rId23"/>
    <p:sldId id="733" r:id="rId24"/>
    <p:sldId id="734" r:id="rId25"/>
    <p:sldId id="735" r:id="rId26"/>
    <p:sldId id="730" r:id="rId27"/>
    <p:sldId id="743" r:id="rId28"/>
    <p:sldId id="741" r:id="rId29"/>
    <p:sldId id="742" r:id="rId30"/>
    <p:sldId id="286" r:id="rId31"/>
    <p:sldId id="72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taref, Sarira" initials="MS" lastIdx="1" clrIdx="0">
    <p:extLst>
      <p:ext uri="{19B8F6BF-5375-455C-9EA6-DF929625EA0E}">
        <p15:presenceInfo xmlns:p15="http://schemas.microsoft.com/office/powerpoint/2012/main" userId="S::sarira.motaref@uconn.edu::ce524ff0-7a92-4090-adbe-31356ce57b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0E2F"/>
    <a:srgbClr val="100E42"/>
    <a:srgbClr val="0F1938"/>
    <a:srgbClr val="00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741325-5EFA-47CF-A4B8-5EB2DA93235D}" v="49" dt="2022-05-25T13:26:46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1" autoAdjust="0"/>
    <p:restoredTop sz="94648"/>
  </p:normalViewPr>
  <p:slideViewPr>
    <p:cSldViewPr snapToGrid="0" snapToObjects="1">
      <p:cViewPr varScale="1">
        <p:scale>
          <a:sx n="138" d="100"/>
          <a:sy n="138" d="100"/>
        </p:scale>
        <p:origin x="192" y="4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C863C-6E5D-4E70-98EB-80E94111A2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8F4BCA-87DB-46FB-A853-7DFC15A8BA7C}">
      <dgm:prSet phldrT="[Text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20574" tIns="87630" rIns="163576" bIns="87630" numCol="1" spcCol="1270" anchor="ctr" anchorCtr="0"/>
        <a:lstStyle/>
        <a:p>
          <a:r>
            <a:rPr lang="en-US" sz="2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Active Learning</a:t>
          </a:r>
        </a:p>
      </dgm:t>
    </dgm:pt>
    <dgm:pt modelId="{73211F4F-B9F1-479F-8BA7-270CADFB1E69}" type="parTrans" cxnId="{429B5A3D-69C0-4A68-9695-5639A4EC770B}">
      <dgm:prSet/>
      <dgm:spPr/>
      <dgm:t>
        <a:bodyPr/>
        <a:lstStyle/>
        <a:p>
          <a:endParaRPr lang="en-US" sz="3200" b="1"/>
        </a:p>
      </dgm:t>
    </dgm:pt>
    <dgm:pt modelId="{F4D15D50-92BF-43DA-A27D-59A5CCD41C5F}" type="sibTrans" cxnId="{429B5A3D-69C0-4A68-9695-5639A4EC770B}">
      <dgm:prSet/>
      <dgm:spPr/>
      <dgm:t>
        <a:bodyPr/>
        <a:lstStyle/>
        <a:p>
          <a:endParaRPr lang="en-US" sz="3200" b="1"/>
        </a:p>
      </dgm:t>
    </dgm:pt>
    <dgm:pt modelId="{3C50D57A-D91F-491B-8BA8-DBF68F12FCDF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Design Your Activity</a:t>
          </a:r>
        </a:p>
      </dgm:t>
    </dgm:pt>
    <dgm:pt modelId="{1DA3C579-A528-451E-B43F-FF5D5EE7DB38}" type="parTrans" cxnId="{8A77AD21-3A8F-4492-8577-21BF16237702}">
      <dgm:prSet/>
      <dgm:spPr/>
      <dgm:t>
        <a:bodyPr/>
        <a:lstStyle/>
        <a:p>
          <a:endParaRPr lang="en-US" sz="3200" b="1"/>
        </a:p>
      </dgm:t>
    </dgm:pt>
    <dgm:pt modelId="{28E7D483-681B-4ADF-A790-55499B7BDB79}" type="sibTrans" cxnId="{8A77AD21-3A8F-4492-8577-21BF16237702}">
      <dgm:prSet/>
      <dgm:spPr/>
      <dgm:t>
        <a:bodyPr/>
        <a:lstStyle/>
        <a:p>
          <a:endParaRPr lang="en-US" sz="3200" b="1"/>
        </a:p>
      </dgm:t>
    </dgm:pt>
    <dgm:pt modelId="{4A58335D-E966-4388-A88F-9E6C70392AD5}">
      <dgm:prSet custT="1"/>
      <dgm:spPr/>
      <dgm:t>
        <a:bodyPr/>
        <a:lstStyle/>
        <a:p>
          <a:r>
            <a:rPr lang="en-US" sz="2800" b="1" dirty="0"/>
            <a:t>Re-Design Process</a:t>
          </a:r>
        </a:p>
      </dgm:t>
    </dgm:pt>
    <dgm:pt modelId="{13DCA536-7DB0-4E64-BF09-4DC2EBAAE4C0}" type="parTrans" cxnId="{EE9025AA-0F4D-45B5-A3BB-AC205DBDDEE7}">
      <dgm:prSet/>
      <dgm:spPr/>
      <dgm:t>
        <a:bodyPr/>
        <a:lstStyle/>
        <a:p>
          <a:endParaRPr lang="en-US" b="1"/>
        </a:p>
      </dgm:t>
    </dgm:pt>
    <dgm:pt modelId="{93730766-4FC2-49F4-B26E-2478B28B21A4}" type="sibTrans" cxnId="{EE9025AA-0F4D-45B5-A3BB-AC205DBDDEE7}">
      <dgm:prSet/>
      <dgm:spPr/>
      <dgm:t>
        <a:bodyPr/>
        <a:lstStyle/>
        <a:p>
          <a:endParaRPr lang="en-US" b="1"/>
        </a:p>
      </dgm:t>
    </dgm:pt>
    <dgm:pt modelId="{8754B2F5-2496-4F84-A7B2-79B4C4117A61}">
      <dgm:prSet phldrT="[Text]" custT="1"/>
      <dgm:spPr/>
      <dgm:t>
        <a:bodyPr/>
        <a:lstStyle/>
        <a:p>
          <a:r>
            <a:rPr lang="en-US" sz="2800" b="1" kern="1200">
              <a:solidFill>
                <a:prstClr val="white"/>
              </a:solidFill>
              <a:latin typeface="Calibri"/>
              <a:ea typeface="+mn-ea"/>
              <a:cs typeface="+mn-cs"/>
            </a:rPr>
            <a:t>Neurodiverse Students</a:t>
          </a:r>
          <a:endParaRPr lang="en-US" sz="28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1962F8AE-780C-4E81-A591-C524DDD56A73}" type="parTrans" cxnId="{6C3A08B0-FBDF-43DA-A90D-E1386EC00C6B}">
      <dgm:prSet/>
      <dgm:spPr/>
      <dgm:t>
        <a:bodyPr/>
        <a:lstStyle/>
        <a:p>
          <a:endParaRPr lang="en-US"/>
        </a:p>
      </dgm:t>
    </dgm:pt>
    <dgm:pt modelId="{E9FA5FB0-BE47-4E77-A97F-8169CDFA2C61}" type="sibTrans" cxnId="{6C3A08B0-FBDF-43DA-A90D-E1386EC00C6B}">
      <dgm:prSet/>
      <dgm:spPr/>
      <dgm:t>
        <a:bodyPr/>
        <a:lstStyle/>
        <a:p>
          <a:endParaRPr lang="en-US"/>
        </a:p>
      </dgm:t>
    </dgm:pt>
    <dgm:pt modelId="{424A554D-0F63-4F47-B7AF-03B48682C667}" type="pres">
      <dgm:prSet presAssocID="{BE1C863C-6E5D-4E70-98EB-80E94111A22F}" presName="linearFlow" presStyleCnt="0">
        <dgm:presLayoutVars>
          <dgm:dir/>
          <dgm:resizeHandles val="exact"/>
        </dgm:presLayoutVars>
      </dgm:prSet>
      <dgm:spPr/>
    </dgm:pt>
    <dgm:pt modelId="{47D43397-6782-46B8-BE7F-2A642EED981C}" type="pres">
      <dgm:prSet presAssocID="{B68F4BCA-87DB-46FB-A853-7DFC15A8BA7C}" presName="composite" presStyleCnt="0"/>
      <dgm:spPr/>
    </dgm:pt>
    <dgm:pt modelId="{7AAD4FF5-236D-4821-AE8D-8252FF730702}" type="pres">
      <dgm:prSet presAssocID="{B68F4BCA-87DB-46FB-A853-7DFC15A8BA7C}" presName="imgShp" presStyleLbl="fgImgPlace1" presStyleIdx="0" presStyleCnt="4"/>
      <dgm:spPr/>
    </dgm:pt>
    <dgm:pt modelId="{0EFFB743-C51D-4EB1-864A-FAD099249B63}" type="pres">
      <dgm:prSet presAssocID="{B68F4BCA-87DB-46FB-A853-7DFC15A8BA7C}" presName="txShp" presStyleLbl="node1" presStyleIdx="0" presStyleCnt="4" custLinFactNeighborX="7198" custLinFactNeighborY="-255">
        <dgm:presLayoutVars>
          <dgm:bulletEnabled val="1"/>
        </dgm:presLayoutVars>
      </dgm:prSet>
      <dgm:spPr>
        <a:xfrm rot="10800000">
          <a:off x="1446869" y="1746"/>
          <a:ext cx="5247821" cy="500200"/>
        </a:xfrm>
        <a:prstGeom prst="homePlate">
          <a:avLst/>
        </a:prstGeom>
      </dgm:spPr>
    </dgm:pt>
    <dgm:pt modelId="{020D4092-0495-4F16-ADBE-215A852AA51D}" type="pres">
      <dgm:prSet presAssocID="{F4D15D50-92BF-43DA-A27D-59A5CCD41C5F}" presName="spacing" presStyleCnt="0"/>
      <dgm:spPr/>
    </dgm:pt>
    <dgm:pt modelId="{279E372F-0A79-4D18-8CCD-B88FA30EA130}" type="pres">
      <dgm:prSet presAssocID="{3C50D57A-D91F-491B-8BA8-DBF68F12FCDF}" presName="composite" presStyleCnt="0"/>
      <dgm:spPr/>
    </dgm:pt>
    <dgm:pt modelId="{FFE11FCA-8D46-42E2-8A78-DD31496EFC82}" type="pres">
      <dgm:prSet presAssocID="{3C50D57A-D91F-491B-8BA8-DBF68F12FCDF}" presName="imgShp" presStyleLbl="fgImgPlace1" presStyleIdx="1" presStyleCnt="4" custLinFactNeighborX="1524" custLinFactNeighborY="7106"/>
      <dgm:spPr/>
    </dgm:pt>
    <dgm:pt modelId="{FDC18E40-16C3-4550-8E97-AC37EC59B903}" type="pres">
      <dgm:prSet presAssocID="{3C50D57A-D91F-491B-8BA8-DBF68F12FCDF}" presName="txShp" presStyleLbl="node1" presStyleIdx="1" presStyleCnt="4" custScaleX="99709" custLinFactNeighborX="7370" custLinFactNeighborY="3474">
        <dgm:presLayoutVars>
          <dgm:bulletEnabled val="1"/>
        </dgm:presLayoutVars>
      </dgm:prSet>
      <dgm:spPr/>
    </dgm:pt>
    <dgm:pt modelId="{EEF2A746-40D1-4557-BB33-FB1464F00DE5}" type="pres">
      <dgm:prSet presAssocID="{28E7D483-681B-4ADF-A790-55499B7BDB79}" presName="spacing" presStyleCnt="0"/>
      <dgm:spPr/>
    </dgm:pt>
    <dgm:pt modelId="{F920B805-F165-47EF-BBBD-C32CBC360C65}" type="pres">
      <dgm:prSet presAssocID="{8754B2F5-2496-4F84-A7B2-79B4C4117A61}" presName="composite" presStyleCnt="0"/>
      <dgm:spPr/>
    </dgm:pt>
    <dgm:pt modelId="{1CBF88C5-8D40-40A7-A2E6-1FEF880D0D82}" type="pres">
      <dgm:prSet presAssocID="{8754B2F5-2496-4F84-A7B2-79B4C4117A61}" presName="imgShp" presStyleLbl="fgImgPlace1" presStyleIdx="2" presStyleCnt="4" custLinFactNeighborX="-1020" custLinFactNeighborY="-6668"/>
      <dgm:spPr/>
    </dgm:pt>
    <dgm:pt modelId="{ED4A8053-729B-42C7-9203-CB38015CF858}" type="pres">
      <dgm:prSet presAssocID="{8754B2F5-2496-4F84-A7B2-79B4C4117A61}" presName="txShp" presStyleLbl="node1" presStyleIdx="2" presStyleCnt="4" custScaleX="99709" custLinFactNeighborX="7992" custLinFactNeighborY="-6668">
        <dgm:presLayoutVars>
          <dgm:bulletEnabled val="1"/>
        </dgm:presLayoutVars>
      </dgm:prSet>
      <dgm:spPr/>
    </dgm:pt>
    <dgm:pt modelId="{51787C7B-D753-49C4-A340-479C83E29C29}" type="pres">
      <dgm:prSet presAssocID="{E9FA5FB0-BE47-4E77-A97F-8169CDFA2C61}" presName="spacing" presStyleCnt="0"/>
      <dgm:spPr/>
    </dgm:pt>
    <dgm:pt modelId="{1C54B11C-9854-44BD-9A76-C546C8306AC1}" type="pres">
      <dgm:prSet presAssocID="{4A58335D-E966-4388-A88F-9E6C70392AD5}" presName="composite" presStyleCnt="0"/>
      <dgm:spPr/>
    </dgm:pt>
    <dgm:pt modelId="{D6E1CD76-19D3-4DE9-AF13-C3739F43F75A}" type="pres">
      <dgm:prSet presAssocID="{4A58335D-E966-4388-A88F-9E6C70392AD5}" presName="imgShp" presStyleLbl="fgImgPlace1" presStyleIdx="3" presStyleCnt="4" custLinFactNeighborX="12663" custLinFactNeighborY="-3479"/>
      <dgm:spPr/>
    </dgm:pt>
    <dgm:pt modelId="{88C34AE7-021E-4135-A3FC-7AFB367BA67A}" type="pres">
      <dgm:prSet presAssocID="{4A58335D-E966-4388-A88F-9E6C70392AD5}" presName="txShp" presStyleLbl="node1" presStyleIdx="3" presStyleCnt="4" custLinFactNeighborX="8846" custLinFactNeighborY="-15043">
        <dgm:presLayoutVars>
          <dgm:bulletEnabled val="1"/>
        </dgm:presLayoutVars>
      </dgm:prSet>
      <dgm:spPr/>
    </dgm:pt>
  </dgm:ptLst>
  <dgm:cxnLst>
    <dgm:cxn modelId="{8A77AD21-3A8F-4492-8577-21BF16237702}" srcId="{BE1C863C-6E5D-4E70-98EB-80E94111A22F}" destId="{3C50D57A-D91F-491B-8BA8-DBF68F12FCDF}" srcOrd="1" destOrd="0" parTransId="{1DA3C579-A528-451E-B43F-FF5D5EE7DB38}" sibTransId="{28E7D483-681B-4ADF-A790-55499B7BDB79}"/>
    <dgm:cxn modelId="{47D2C422-3BAE-4FDE-9F6B-182013DCEF05}" type="presOf" srcId="{B68F4BCA-87DB-46FB-A853-7DFC15A8BA7C}" destId="{0EFFB743-C51D-4EB1-864A-FAD099249B63}" srcOrd="0" destOrd="0" presId="urn:microsoft.com/office/officeart/2005/8/layout/vList3"/>
    <dgm:cxn modelId="{429B5A3D-69C0-4A68-9695-5639A4EC770B}" srcId="{BE1C863C-6E5D-4E70-98EB-80E94111A22F}" destId="{B68F4BCA-87DB-46FB-A853-7DFC15A8BA7C}" srcOrd="0" destOrd="0" parTransId="{73211F4F-B9F1-479F-8BA7-270CADFB1E69}" sibTransId="{F4D15D50-92BF-43DA-A27D-59A5CCD41C5F}"/>
    <dgm:cxn modelId="{9D1CCC83-67C3-4F7E-9B8B-6A0BE09D772D}" type="presOf" srcId="{4A58335D-E966-4388-A88F-9E6C70392AD5}" destId="{88C34AE7-021E-4135-A3FC-7AFB367BA67A}" srcOrd="0" destOrd="0" presId="urn:microsoft.com/office/officeart/2005/8/layout/vList3"/>
    <dgm:cxn modelId="{EE9025AA-0F4D-45B5-A3BB-AC205DBDDEE7}" srcId="{BE1C863C-6E5D-4E70-98EB-80E94111A22F}" destId="{4A58335D-E966-4388-A88F-9E6C70392AD5}" srcOrd="3" destOrd="0" parTransId="{13DCA536-7DB0-4E64-BF09-4DC2EBAAE4C0}" sibTransId="{93730766-4FC2-49F4-B26E-2478B28B21A4}"/>
    <dgm:cxn modelId="{6C3A08B0-FBDF-43DA-A90D-E1386EC00C6B}" srcId="{BE1C863C-6E5D-4E70-98EB-80E94111A22F}" destId="{8754B2F5-2496-4F84-A7B2-79B4C4117A61}" srcOrd="2" destOrd="0" parTransId="{1962F8AE-780C-4E81-A591-C524DDD56A73}" sibTransId="{E9FA5FB0-BE47-4E77-A97F-8169CDFA2C61}"/>
    <dgm:cxn modelId="{8E3642B1-6590-4548-B63A-47B284A80E5B}" type="presOf" srcId="{8754B2F5-2496-4F84-A7B2-79B4C4117A61}" destId="{ED4A8053-729B-42C7-9203-CB38015CF858}" srcOrd="0" destOrd="0" presId="urn:microsoft.com/office/officeart/2005/8/layout/vList3"/>
    <dgm:cxn modelId="{225960C8-73C1-4740-BE0B-34DC23B8B06A}" type="presOf" srcId="{BE1C863C-6E5D-4E70-98EB-80E94111A22F}" destId="{424A554D-0F63-4F47-B7AF-03B48682C667}" srcOrd="0" destOrd="0" presId="urn:microsoft.com/office/officeart/2005/8/layout/vList3"/>
    <dgm:cxn modelId="{5E0CA1EC-7167-4F73-B4B4-A0699427A019}" type="presOf" srcId="{3C50D57A-D91F-491B-8BA8-DBF68F12FCDF}" destId="{FDC18E40-16C3-4550-8E97-AC37EC59B903}" srcOrd="0" destOrd="0" presId="urn:microsoft.com/office/officeart/2005/8/layout/vList3"/>
    <dgm:cxn modelId="{A92FE6E1-3762-4C35-81F8-71464CF86BDC}" type="presParOf" srcId="{424A554D-0F63-4F47-B7AF-03B48682C667}" destId="{47D43397-6782-46B8-BE7F-2A642EED981C}" srcOrd="0" destOrd="0" presId="urn:microsoft.com/office/officeart/2005/8/layout/vList3"/>
    <dgm:cxn modelId="{A85F2AF5-1F69-45AA-9B49-344A3C86E40B}" type="presParOf" srcId="{47D43397-6782-46B8-BE7F-2A642EED981C}" destId="{7AAD4FF5-236D-4821-AE8D-8252FF730702}" srcOrd="0" destOrd="0" presId="urn:microsoft.com/office/officeart/2005/8/layout/vList3"/>
    <dgm:cxn modelId="{F6B3F573-B5BC-4B13-960B-2CA240C87534}" type="presParOf" srcId="{47D43397-6782-46B8-BE7F-2A642EED981C}" destId="{0EFFB743-C51D-4EB1-864A-FAD099249B63}" srcOrd="1" destOrd="0" presId="urn:microsoft.com/office/officeart/2005/8/layout/vList3"/>
    <dgm:cxn modelId="{B4D98B87-267B-40CC-9269-D9981905E17A}" type="presParOf" srcId="{424A554D-0F63-4F47-B7AF-03B48682C667}" destId="{020D4092-0495-4F16-ADBE-215A852AA51D}" srcOrd="1" destOrd="0" presId="urn:microsoft.com/office/officeart/2005/8/layout/vList3"/>
    <dgm:cxn modelId="{20787F2B-E983-4E62-9465-C2538813B0C5}" type="presParOf" srcId="{424A554D-0F63-4F47-B7AF-03B48682C667}" destId="{279E372F-0A79-4D18-8CCD-B88FA30EA130}" srcOrd="2" destOrd="0" presId="urn:microsoft.com/office/officeart/2005/8/layout/vList3"/>
    <dgm:cxn modelId="{6840F7D9-105F-40D4-A163-71D3079D2BD5}" type="presParOf" srcId="{279E372F-0A79-4D18-8CCD-B88FA30EA130}" destId="{FFE11FCA-8D46-42E2-8A78-DD31496EFC82}" srcOrd="0" destOrd="0" presId="urn:microsoft.com/office/officeart/2005/8/layout/vList3"/>
    <dgm:cxn modelId="{9E9E68D7-55DE-4FEA-BE0D-E60E5C488600}" type="presParOf" srcId="{279E372F-0A79-4D18-8CCD-B88FA30EA130}" destId="{FDC18E40-16C3-4550-8E97-AC37EC59B903}" srcOrd="1" destOrd="0" presId="urn:microsoft.com/office/officeart/2005/8/layout/vList3"/>
    <dgm:cxn modelId="{88822F56-CDD2-4AE5-BD6A-E8B63D48C751}" type="presParOf" srcId="{424A554D-0F63-4F47-B7AF-03B48682C667}" destId="{EEF2A746-40D1-4557-BB33-FB1464F00DE5}" srcOrd="3" destOrd="0" presId="urn:microsoft.com/office/officeart/2005/8/layout/vList3"/>
    <dgm:cxn modelId="{27D052E8-EC7A-427B-8D81-99EE9B2F0E36}" type="presParOf" srcId="{424A554D-0F63-4F47-B7AF-03B48682C667}" destId="{F920B805-F165-47EF-BBBD-C32CBC360C65}" srcOrd="4" destOrd="0" presId="urn:microsoft.com/office/officeart/2005/8/layout/vList3"/>
    <dgm:cxn modelId="{51F2F75B-648C-4D2A-8E96-34F7FEA91D61}" type="presParOf" srcId="{F920B805-F165-47EF-BBBD-C32CBC360C65}" destId="{1CBF88C5-8D40-40A7-A2E6-1FEF880D0D82}" srcOrd="0" destOrd="0" presId="urn:microsoft.com/office/officeart/2005/8/layout/vList3"/>
    <dgm:cxn modelId="{27C5CD6F-17D1-41F0-9860-BC57D76AAADF}" type="presParOf" srcId="{F920B805-F165-47EF-BBBD-C32CBC360C65}" destId="{ED4A8053-729B-42C7-9203-CB38015CF858}" srcOrd="1" destOrd="0" presId="urn:microsoft.com/office/officeart/2005/8/layout/vList3"/>
    <dgm:cxn modelId="{C348CD76-F1F1-4B83-9873-E03C09B95C29}" type="presParOf" srcId="{424A554D-0F63-4F47-B7AF-03B48682C667}" destId="{51787C7B-D753-49C4-A340-479C83E29C29}" srcOrd="5" destOrd="0" presId="urn:microsoft.com/office/officeart/2005/8/layout/vList3"/>
    <dgm:cxn modelId="{77412A41-B737-4B25-BF00-EDD163FE5009}" type="presParOf" srcId="{424A554D-0F63-4F47-B7AF-03B48682C667}" destId="{1C54B11C-9854-44BD-9A76-C546C8306AC1}" srcOrd="6" destOrd="0" presId="urn:microsoft.com/office/officeart/2005/8/layout/vList3"/>
    <dgm:cxn modelId="{EB0FECB6-2EE5-4935-8A26-1A551FD0A08C}" type="presParOf" srcId="{1C54B11C-9854-44BD-9A76-C546C8306AC1}" destId="{D6E1CD76-19D3-4DE9-AF13-C3739F43F75A}" srcOrd="0" destOrd="0" presId="urn:microsoft.com/office/officeart/2005/8/layout/vList3"/>
    <dgm:cxn modelId="{CAD85F9E-CF1D-4C3A-BE4F-73E74720A409}" type="presParOf" srcId="{1C54B11C-9854-44BD-9A76-C546C8306AC1}" destId="{88C34AE7-021E-4135-A3FC-7AFB367BA6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82241-ACC5-4687-9374-9241EC78A60D}" type="doc">
      <dgm:prSet loTypeId="urn:microsoft.com/office/officeart/2005/8/layout/pyramid1" loCatId="pyramid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42D0916E-538F-4F59-8F00-55EB7B4D2C5F}">
      <dgm:prSet phldrT="[Text]" custT="1"/>
      <dgm:spPr>
        <a:ln>
          <a:noFill/>
        </a:ln>
      </dgm:spPr>
      <dgm:t>
        <a:bodyPr anchor="b" anchorCtr="1"/>
        <a:lstStyle/>
        <a:p>
          <a:r>
            <a:rPr lang="en-US" sz="2000" dirty="0"/>
            <a:t>Passive</a:t>
          </a:r>
        </a:p>
      </dgm:t>
    </dgm:pt>
    <dgm:pt modelId="{481AE339-3F79-489D-A686-96BA85B73E41}" type="parTrans" cxnId="{F9DB81F7-B223-4034-93E6-FE5F4FB8E618}">
      <dgm:prSet/>
      <dgm:spPr/>
      <dgm:t>
        <a:bodyPr/>
        <a:lstStyle/>
        <a:p>
          <a:endParaRPr lang="en-US"/>
        </a:p>
      </dgm:t>
    </dgm:pt>
    <dgm:pt modelId="{9987F3C3-0D20-4C55-8EE0-EEF4600364D3}" type="sibTrans" cxnId="{F9DB81F7-B223-4034-93E6-FE5F4FB8E618}">
      <dgm:prSet/>
      <dgm:spPr/>
      <dgm:t>
        <a:bodyPr/>
        <a:lstStyle/>
        <a:p>
          <a:endParaRPr lang="en-US"/>
        </a:p>
      </dgm:t>
    </dgm:pt>
    <dgm:pt modelId="{9C23C413-85B2-405C-B62B-21872F0C0332}">
      <dgm:prSet phldrT="[Text]" custT="1"/>
      <dgm:spPr>
        <a:ln>
          <a:noFill/>
        </a:ln>
      </dgm:spPr>
      <dgm:t>
        <a:bodyPr/>
        <a:lstStyle/>
        <a:p>
          <a:r>
            <a:rPr lang="en-US" sz="3600" dirty="0"/>
            <a:t>Active </a:t>
          </a:r>
        </a:p>
      </dgm:t>
    </dgm:pt>
    <dgm:pt modelId="{B49C1B5F-2235-448C-9560-A0ABEBEFB612}" type="parTrans" cxnId="{A0F97F35-F6C3-400E-8AFA-EC93BC01BCE2}">
      <dgm:prSet/>
      <dgm:spPr/>
      <dgm:t>
        <a:bodyPr/>
        <a:lstStyle/>
        <a:p>
          <a:endParaRPr lang="en-US"/>
        </a:p>
      </dgm:t>
    </dgm:pt>
    <dgm:pt modelId="{D2F863F4-EBB2-431C-9B47-F3D2847B310A}" type="sibTrans" cxnId="{A0F97F35-F6C3-400E-8AFA-EC93BC01BCE2}">
      <dgm:prSet/>
      <dgm:spPr/>
      <dgm:t>
        <a:bodyPr/>
        <a:lstStyle/>
        <a:p>
          <a:endParaRPr lang="en-US"/>
        </a:p>
      </dgm:t>
    </dgm:pt>
    <dgm:pt modelId="{A0D1D42F-735D-482B-81BF-0D12EB871C90}">
      <dgm:prSet phldrT="[Text]"/>
      <dgm:spPr/>
      <dgm:t>
        <a:bodyPr/>
        <a:lstStyle/>
        <a:p>
          <a:r>
            <a:rPr lang="en-US" dirty="0"/>
            <a:t>Constructive </a:t>
          </a:r>
        </a:p>
      </dgm:t>
    </dgm:pt>
    <dgm:pt modelId="{1257C5CC-8FF6-46AA-9585-98C9DC3C2A02}" type="parTrans" cxnId="{0C49C989-6A31-42EE-837C-A45935E5B049}">
      <dgm:prSet/>
      <dgm:spPr/>
      <dgm:t>
        <a:bodyPr/>
        <a:lstStyle/>
        <a:p>
          <a:endParaRPr lang="en-US"/>
        </a:p>
      </dgm:t>
    </dgm:pt>
    <dgm:pt modelId="{5ECA41DD-9792-4281-A4CD-6B2895115D93}" type="sibTrans" cxnId="{0C49C989-6A31-42EE-837C-A45935E5B049}">
      <dgm:prSet/>
      <dgm:spPr/>
      <dgm:t>
        <a:bodyPr/>
        <a:lstStyle/>
        <a:p>
          <a:endParaRPr lang="en-US"/>
        </a:p>
      </dgm:t>
    </dgm:pt>
    <dgm:pt modelId="{819AFC02-3667-4062-A1E8-DF417B86C180}">
      <dgm:prSet/>
      <dgm:spPr/>
      <dgm:t>
        <a:bodyPr/>
        <a:lstStyle/>
        <a:p>
          <a:r>
            <a:rPr lang="en-US" dirty="0"/>
            <a:t>Interactive</a:t>
          </a:r>
        </a:p>
      </dgm:t>
    </dgm:pt>
    <dgm:pt modelId="{1B5AC1A2-B451-4C40-876F-2956AA82F5F3}" type="parTrans" cxnId="{29E95395-6EFE-4218-8C2B-F024829858F3}">
      <dgm:prSet/>
      <dgm:spPr/>
      <dgm:t>
        <a:bodyPr/>
        <a:lstStyle/>
        <a:p>
          <a:endParaRPr lang="en-US"/>
        </a:p>
      </dgm:t>
    </dgm:pt>
    <dgm:pt modelId="{01BE14BA-EFD6-4EB5-B725-CF1D4FD93CB1}" type="sibTrans" cxnId="{29E95395-6EFE-4218-8C2B-F024829858F3}">
      <dgm:prSet/>
      <dgm:spPr/>
      <dgm:t>
        <a:bodyPr/>
        <a:lstStyle/>
        <a:p>
          <a:endParaRPr lang="en-US"/>
        </a:p>
      </dgm:t>
    </dgm:pt>
    <dgm:pt modelId="{93BC3338-D233-4136-A0C1-C90D4403CEF2}" type="pres">
      <dgm:prSet presAssocID="{57F82241-ACC5-4687-9374-9241EC78A60D}" presName="Name0" presStyleCnt="0">
        <dgm:presLayoutVars>
          <dgm:dir/>
          <dgm:animLvl val="lvl"/>
          <dgm:resizeHandles val="exact"/>
        </dgm:presLayoutVars>
      </dgm:prSet>
      <dgm:spPr/>
    </dgm:pt>
    <dgm:pt modelId="{7D3A7EA2-E09B-4A2C-B17A-BACD42AFF702}" type="pres">
      <dgm:prSet presAssocID="{42D0916E-538F-4F59-8F00-55EB7B4D2C5F}" presName="Name8" presStyleCnt="0"/>
      <dgm:spPr/>
    </dgm:pt>
    <dgm:pt modelId="{43F7F119-4F95-4BAE-B2F0-1052670D02F5}" type="pres">
      <dgm:prSet presAssocID="{42D0916E-538F-4F59-8F00-55EB7B4D2C5F}" presName="level" presStyleLbl="node1" presStyleIdx="0" presStyleCnt="4">
        <dgm:presLayoutVars>
          <dgm:chMax val="1"/>
          <dgm:bulletEnabled val="1"/>
        </dgm:presLayoutVars>
      </dgm:prSet>
      <dgm:spPr/>
    </dgm:pt>
    <dgm:pt modelId="{EC1AE211-829F-46A4-A93F-263454284DCC}" type="pres">
      <dgm:prSet presAssocID="{42D0916E-538F-4F59-8F00-55EB7B4D2C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E834AE-9F2F-4A27-9B7C-239DAAD7C798}" type="pres">
      <dgm:prSet presAssocID="{9C23C413-85B2-405C-B62B-21872F0C0332}" presName="Name8" presStyleCnt="0"/>
      <dgm:spPr/>
    </dgm:pt>
    <dgm:pt modelId="{AC53ADED-0FFF-4D6A-9595-186ABA3BCBE5}" type="pres">
      <dgm:prSet presAssocID="{9C23C413-85B2-405C-B62B-21872F0C0332}" presName="level" presStyleLbl="node1" presStyleIdx="1" presStyleCnt="4" custLinFactNeighborX="616" custLinFactNeighborY="1555">
        <dgm:presLayoutVars>
          <dgm:chMax val="1"/>
          <dgm:bulletEnabled val="1"/>
        </dgm:presLayoutVars>
      </dgm:prSet>
      <dgm:spPr/>
    </dgm:pt>
    <dgm:pt modelId="{769863D1-5F65-42EE-9700-457FFF669A81}" type="pres">
      <dgm:prSet presAssocID="{9C23C413-85B2-405C-B62B-21872F0C033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279771-12EB-4948-9FCC-A57375F0B564}" type="pres">
      <dgm:prSet presAssocID="{A0D1D42F-735D-482B-81BF-0D12EB871C90}" presName="Name8" presStyleCnt="0"/>
      <dgm:spPr/>
    </dgm:pt>
    <dgm:pt modelId="{D86404FC-5F80-40A9-B54C-695E454C857D}" type="pres">
      <dgm:prSet presAssocID="{A0D1D42F-735D-482B-81BF-0D12EB871C90}" presName="level" presStyleLbl="node1" presStyleIdx="2" presStyleCnt="4">
        <dgm:presLayoutVars>
          <dgm:chMax val="1"/>
          <dgm:bulletEnabled val="1"/>
        </dgm:presLayoutVars>
      </dgm:prSet>
      <dgm:spPr/>
    </dgm:pt>
    <dgm:pt modelId="{9785EEE1-413E-46D4-AE1A-5FC834654CF1}" type="pres">
      <dgm:prSet presAssocID="{A0D1D42F-735D-482B-81BF-0D12EB871C9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A026BDE-BEDC-4B86-9C75-A44B87C0E547}" type="pres">
      <dgm:prSet presAssocID="{819AFC02-3667-4062-A1E8-DF417B86C180}" presName="Name8" presStyleCnt="0"/>
      <dgm:spPr/>
    </dgm:pt>
    <dgm:pt modelId="{90F1FEF4-3B1A-4D7A-87BE-42AD5A8D2F82}" type="pres">
      <dgm:prSet presAssocID="{819AFC02-3667-4062-A1E8-DF417B86C180}" presName="level" presStyleLbl="node1" presStyleIdx="3" presStyleCnt="4">
        <dgm:presLayoutVars>
          <dgm:chMax val="1"/>
          <dgm:bulletEnabled val="1"/>
        </dgm:presLayoutVars>
      </dgm:prSet>
      <dgm:spPr/>
    </dgm:pt>
    <dgm:pt modelId="{913591DF-F935-4C22-B95A-6D0520E622F0}" type="pres">
      <dgm:prSet presAssocID="{819AFC02-3667-4062-A1E8-DF417B86C18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8E3E702-C6D0-4A83-803F-694A353DA791}" type="presOf" srcId="{A0D1D42F-735D-482B-81BF-0D12EB871C90}" destId="{9785EEE1-413E-46D4-AE1A-5FC834654CF1}" srcOrd="1" destOrd="0" presId="urn:microsoft.com/office/officeart/2005/8/layout/pyramid1"/>
    <dgm:cxn modelId="{32B7E719-6077-42A8-807E-8D0FA1FEE805}" type="presOf" srcId="{A0D1D42F-735D-482B-81BF-0D12EB871C90}" destId="{D86404FC-5F80-40A9-B54C-695E454C857D}" srcOrd="0" destOrd="0" presId="urn:microsoft.com/office/officeart/2005/8/layout/pyramid1"/>
    <dgm:cxn modelId="{A0F97F35-F6C3-400E-8AFA-EC93BC01BCE2}" srcId="{57F82241-ACC5-4687-9374-9241EC78A60D}" destId="{9C23C413-85B2-405C-B62B-21872F0C0332}" srcOrd="1" destOrd="0" parTransId="{B49C1B5F-2235-448C-9560-A0ABEBEFB612}" sibTransId="{D2F863F4-EBB2-431C-9B47-F3D2847B310A}"/>
    <dgm:cxn modelId="{CC59204C-3934-4CD8-B2BE-07729B765420}" type="presOf" srcId="{9C23C413-85B2-405C-B62B-21872F0C0332}" destId="{769863D1-5F65-42EE-9700-457FFF669A81}" srcOrd="1" destOrd="0" presId="urn:microsoft.com/office/officeart/2005/8/layout/pyramid1"/>
    <dgm:cxn modelId="{2C3ABD51-1E7E-4CBB-AE24-310B4CD4A3F1}" type="presOf" srcId="{42D0916E-538F-4F59-8F00-55EB7B4D2C5F}" destId="{43F7F119-4F95-4BAE-B2F0-1052670D02F5}" srcOrd="0" destOrd="0" presId="urn:microsoft.com/office/officeart/2005/8/layout/pyramid1"/>
    <dgm:cxn modelId="{110C0B5D-5FD0-40C3-A8CB-D8B7D2CAF730}" type="presOf" srcId="{57F82241-ACC5-4687-9374-9241EC78A60D}" destId="{93BC3338-D233-4136-A0C1-C90D4403CEF2}" srcOrd="0" destOrd="0" presId="urn:microsoft.com/office/officeart/2005/8/layout/pyramid1"/>
    <dgm:cxn modelId="{4A015B5D-ED76-45ED-80B9-2450E9252708}" type="presOf" srcId="{819AFC02-3667-4062-A1E8-DF417B86C180}" destId="{913591DF-F935-4C22-B95A-6D0520E622F0}" srcOrd="1" destOrd="0" presId="urn:microsoft.com/office/officeart/2005/8/layout/pyramid1"/>
    <dgm:cxn modelId="{3A833E6B-C7B0-4DA1-A839-D538B09957B7}" type="presOf" srcId="{9C23C413-85B2-405C-B62B-21872F0C0332}" destId="{AC53ADED-0FFF-4D6A-9595-186ABA3BCBE5}" srcOrd="0" destOrd="0" presId="urn:microsoft.com/office/officeart/2005/8/layout/pyramid1"/>
    <dgm:cxn modelId="{0C49C989-6A31-42EE-837C-A45935E5B049}" srcId="{57F82241-ACC5-4687-9374-9241EC78A60D}" destId="{A0D1D42F-735D-482B-81BF-0D12EB871C90}" srcOrd="2" destOrd="0" parTransId="{1257C5CC-8FF6-46AA-9585-98C9DC3C2A02}" sibTransId="{5ECA41DD-9792-4281-A4CD-6B2895115D93}"/>
    <dgm:cxn modelId="{29E95395-6EFE-4218-8C2B-F024829858F3}" srcId="{57F82241-ACC5-4687-9374-9241EC78A60D}" destId="{819AFC02-3667-4062-A1E8-DF417B86C180}" srcOrd="3" destOrd="0" parTransId="{1B5AC1A2-B451-4C40-876F-2956AA82F5F3}" sibTransId="{01BE14BA-EFD6-4EB5-B725-CF1D4FD93CB1}"/>
    <dgm:cxn modelId="{01956497-4168-4A09-90DF-B3C814E39D47}" type="presOf" srcId="{819AFC02-3667-4062-A1E8-DF417B86C180}" destId="{90F1FEF4-3B1A-4D7A-87BE-42AD5A8D2F82}" srcOrd="0" destOrd="0" presId="urn:microsoft.com/office/officeart/2005/8/layout/pyramid1"/>
    <dgm:cxn modelId="{332B8AE7-9626-4B92-8F24-769E7BCCC701}" type="presOf" srcId="{42D0916E-538F-4F59-8F00-55EB7B4D2C5F}" destId="{EC1AE211-829F-46A4-A93F-263454284DCC}" srcOrd="1" destOrd="0" presId="urn:microsoft.com/office/officeart/2005/8/layout/pyramid1"/>
    <dgm:cxn modelId="{F9DB81F7-B223-4034-93E6-FE5F4FB8E618}" srcId="{57F82241-ACC5-4687-9374-9241EC78A60D}" destId="{42D0916E-538F-4F59-8F00-55EB7B4D2C5F}" srcOrd="0" destOrd="0" parTransId="{481AE339-3F79-489D-A686-96BA85B73E41}" sibTransId="{9987F3C3-0D20-4C55-8EE0-EEF4600364D3}"/>
    <dgm:cxn modelId="{048AE57B-8DDE-4B6A-9227-F599AEF55B9B}" type="presParOf" srcId="{93BC3338-D233-4136-A0C1-C90D4403CEF2}" destId="{7D3A7EA2-E09B-4A2C-B17A-BACD42AFF702}" srcOrd="0" destOrd="0" presId="urn:microsoft.com/office/officeart/2005/8/layout/pyramid1"/>
    <dgm:cxn modelId="{FC0F7F24-F947-4B30-A5A0-E210470F6BEE}" type="presParOf" srcId="{7D3A7EA2-E09B-4A2C-B17A-BACD42AFF702}" destId="{43F7F119-4F95-4BAE-B2F0-1052670D02F5}" srcOrd="0" destOrd="0" presId="urn:microsoft.com/office/officeart/2005/8/layout/pyramid1"/>
    <dgm:cxn modelId="{4EAA131A-D009-4685-9241-44EC2113FFED}" type="presParOf" srcId="{7D3A7EA2-E09B-4A2C-B17A-BACD42AFF702}" destId="{EC1AE211-829F-46A4-A93F-263454284DCC}" srcOrd="1" destOrd="0" presId="urn:microsoft.com/office/officeart/2005/8/layout/pyramid1"/>
    <dgm:cxn modelId="{7587956A-7164-407A-9058-B5B6A07E9A88}" type="presParOf" srcId="{93BC3338-D233-4136-A0C1-C90D4403CEF2}" destId="{39E834AE-9F2F-4A27-9B7C-239DAAD7C798}" srcOrd="1" destOrd="0" presId="urn:microsoft.com/office/officeart/2005/8/layout/pyramid1"/>
    <dgm:cxn modelId="{08AD7AAE-4AF1-4BCF-8098-9998B99D7B7B}" type="presParOf" srcId="{39E834AE-9F2F-4A27-9B7C-239DAAD7C798}" destId="{AC53ADED-0FFF-4D6A-9595-186ABA3BCBE5}" srcOrd="0" destOrd="0" presId="urn:microsoft.com/office/officeart/2005/8/layout/pyramid1"/>
    <dgm:cxn modelId="{37B19A45-B9CB-4C9D-9F3F-ED506B90F1A9}" type="presParOf" srcId="{39E834AE-9F2F-4A27-9B7C-239DAAD7C798}" destId="{769863D1-5F65-42EE-9700-457FFF669A81}" srcOrd="1" destOrd="0" presId="urn:microsoft.com/office/officeart/2005/8/layout/pyramid1"/>
    <dgm:cxn modelId="{6CB712DD-52A4-4215-93BB-47BFE3676116}" type="presParOf" srcId="{93BC3338-D233-4136-A0C1-C90D4403CEF2}" destId="{6A279771-12EB-4948-9FCC-A57375F0B564}" srcOrd="2" destOrd="0" presId="urn:microsoft.com/office/officeart/2005/8/layout/pyramid1"/>
    <dgm:cxn modelId="{67C306AC-5AE0-456B-80C2-3B645C4F6C26}" type="presParOf" srcId="{6A279771-12EB-4948-9FCC-A57375F0B564}" destId="{D86404FC-5F80-40A9-B54C-695E454C857D}" srcOrd="0" destOrd="0" presId="urn:microsoft.com/office/officeart/2005/8/layout/pyramid1"/>
    <dgm:cxn modelId="{CD1EC576-507C-43AC-AF92-9563BB0CDD87}" type="presParOf" srcId="{6A279771-12EB-4948-9FCC-A57375F0B564}" destId="{9785EEE1-413E-46D4-AE1A-5FC834654CF1}" srcOrd="1" destOrd="0" presId="urn:microsoft.com/office/officeart/2005/8/layout/pyramid1"/>
    <dgm:cxn modelId="{16129B7F-85E6-4054-B6BD-8DBDB808F4B6}" type="presParOf" srcId="{93BC3338-D233-4136-A0C1-C90D4403CEF2}" destId="{2A026BDE-BEDC-4B86-9C75-A44B87C0E547}" srcOrd="3" destOrd="0" presId="urn:microsoft.com/office/officeart/2005/8/layout/pyramid1"/>
    <dgm:cxn modelId="{99FC0166-15C2-4EA5-BF79-F47EFDD778BF}" type="presParOf" srcId="{2A026BDE-BEDC-4B86-9C75-A44B87C0E547}" destId="{90F1FEF4-3B1A-4D7A-87BE-42AD5A8D2F82}" srcOrd="0" destOrd="0" presId="urn:microsoft.com/office/officeart/2005/8/layout/pyramid1"/>
    <dgm:cxn modelId="{3FA26AB6-EB5A-42FF-AE84-50DB463149A0}" type="presParOf" srcId="{2A026BDE-BEDC-4B86-9C75-A44B87C0E547}" destId="{913591DF-F935-4C22-B95A-6D0520E622F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FB743-C51D-4EB1-864A-FAD099249B63}">
      <dsp:nvSpPr>
        <dsp:cNvPr id="0" name=""/>
        <dsp:cNvSpPr/>
      </dsp:nvSpPr>
      <dsp:spPr>
        <a:xfrm rot="10800000">
          <a:off x="1890924" y="0"/>
          <a:ext cx="5247821" cy="765467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74" tIns="87630" rIns="163576" bIns="876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Active Learning</a:t>
          </a:r>
        </a:p>
      </dsp:txBody>
      <dsp:txXfrm rot="10800000">
        <a:off x="2082291" y="0"/>
        <a:ext cx="5056454" cy="765467"/>
      </dsp:txXfrm>
    </dsp:sp>
    <dsp:sp modelId="{7AAD4FF5-236D-4821-AE8D-8252FF730702}">
      <dsp:nvSpPr>
        <dsp:cNvPr id="0" name=""/>
        <dsp:cNvSpPr/>
      </dsp:nvSpPr>
      <dsp:spPr>
        <a:xfrm>
          <a:off x="1130452" y="1948"/>
          <a:ext cx="765467" cy="76546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18E40-16C3-4550-8E97-AC37EC59B903}">
      <dsp:nvSpPr>
        <dsp:cNvPr id="0" name=""/>
        <dsp:cNvSpPr/>
      </dsp:nvSpPr>
      <dsp:spPr>
        <a:xfrm rot="10800000">
          <a:off x="1911404" y="1022506"/>
          <a:ext cx="5232550" cy="7654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55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Design Your Activity</a:t>
          </a:r>
        </a:p>
      </dsp:txBody>
      <dsp:txXfrm rot="10800000">
        <a:off x="2102771" y="1022506"/>
        <a:ext cx="5041183" cy="765467"/>
      </dsp:txXfrm>
    </dsp:sp>
    <dsp:sp modelId="{FFE11FCA-8D46-42E2-8A78-DD31496EFC82}">
      <dsp:nvSpPr>
        <dsp:cNvPr id="0" name=""/>
        <dsp:cNvSpPr/>
      </dsp:nvSpPr>
      <dsp:spPr>
        <a:xfrm>
          <a:off x="1145936" y="1050308"/>
          <a:ext cx="765467" cy="76546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A8053-729B-42C7-9203-CB38015CF858}">
      <dsp:nvSpPr>
        <dsp:cNvPr id="0" name=""/>
        <dsp:cNvSpPr/>
      </dsp:nvSpPr>
      <dsp:spPr>
        <a:xfrm rot="10800000">
          <a:off x="1944045" y="1938838"/>
          <a:ext cx="5232550" cy="7654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55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prstClr val="white"/>
              </a:solidFill>
              <a:latin typeface="Calibri"/>
              <a:ea typeface="+mn-ea"/>
              <a:cs typeface="+mn-cs"/>
            </a:rPr>
            <a:t>Neurodiverse Students</a:t>
          </a:r>
          <a:endParaRPr lang="en-US" sz="28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10800000">
        <a:off x="2135412" y="1938838"/>
        <a:ext cx="5041183" cy="765467"/>
      </dsp:txXfrm>
    </dsp:sp>
    <dsp:sp modelId="{1CBF88C5-8D40-40A7-A2E6-1FEF880D0D82}">
      <dsp:nvSpPr>
        <dsp:cNvPr id="0" name=""/>
        <dsp:cNvSpPr/>
      </dsp:nvSpPr>
      <dsp:spPr>
        <a:xfrm>
          <a:off x="1126462" y="1938838"/>
          <a:ext cx="765467" cy="76546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34AE7-021E-4135-A3FC-7AFB367BA67A}">
      <dsp:nvSpPr>
        <dsp:cNvPr id="0" name=""/>
        <dsp:cNvSpPr/>
      </dsp:nvSpPr>
      <dsp:spPr>
        <a:xfrm rot="10800000">
          <a:off x="1977408" y="2868696"/>
          <a:ext cx="5247821" cy="7654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55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Re-Design Process</a:t>
          </a:r>
        </a:p>
      </dsp:txBody>
      <dsp:txXfrm rot="10800000">
        <a:off x="2168775" y="2868696"/>
        <a:ext cx="5056454" cy="765467"/>
      </dsp:txXfrm>
    </dsp:sp>
    <dsp:sp modelId="{D6E1CD76-19D3-4DE9-AF13-C3739F43F75A}">
      <dsp:nvSpPr>
        <dsp:cNvPr id="0" name=""/>
        <dsp:cNvSpPr/>
      </dsp:nvSpPr>
      <dsp:spPr>
        <a:xfrm>
          <a:off x="1227383" y="2957215"/>
          <a:ext cx="765467" cy="76546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7F119-4F95-4BAE-B2F0-1052670D02F5}">
      <dsp:nvSpPr>
        <dsp:cNvPr id="0" name=""/>
        <dsp:cNvSpPr/>
      </dsp:nvSpPr>
      <dsp:spPr>
        <a:xfrm>
          <a:off x="1851124" y="0"/>
          <a:ext cx="1234082" cy="706407"/>
        </a:xfrm>
        <a:prstGeom prst="trapezoid">
          <a:avLst>
            <a:gd name="adj" fmla="val 87349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Passive</a:t>
          </a:r>
        </a:p>
      </dsp:txBody>
      <dsp:txXfrm>
        <a:off x="1851124" y="0"/>
        <a:ext cx="1234082" cy="706407"/>
      </dsp:txXfrm>
    </dsp:sp>
    <dsp:sp modelId="{AC53ADED-0FFF-4D6A-9595-186ABA3BCBE5}">
      <dsp:nvSpPr>
        <dsp:cNvPr id="0" name=""/>
        <dsp:cNvSpPr/>
      </dsp:nvSpPr>
      <dsp:spPr>
        <a:xfrm>
          <a:off x="1249286" y="717392"/>
          <a:ext cx="2468165" cy="706407"/>
        </a:xfrm>
        <a:prstGeom prst="trapezoid">
          <a:avLst>
            <a:gd name="adj" fmla="val 87349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Active </a:t>
          </a:r>
        </a:p>
      </dsp:txBody>
      <dsp:txXfrm>
        <a:off x="1681215" y="717392"/>
        <a:ext cx="1604307" cy="706407"/>
      </dsp:txXfrm>
    </dsp:sp>
    <dsp:sp modelId="{D86404FC-5F80-40A9-B54C-695E454C857D}">
      <dsp:nvSpPr>
        <dsp:cNvPr id="0" name=""/>
        <dsp:cNvSpPr/>
      </dsp:nvSpPr>
      <dsp:spPr>
        <a:xfrm>
          <a:off x="617041" y="1412815"/>
          <a:ext cx="3702248" cy="706407"/>
        </a:xfrm>
        <a:prstGeom prst="trapezoid">
          <a:avLst>
            <a:gd name="adj" fmla="val 87349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Constructive </a:t>
          </a:r>
        </a:p>
      </dsp:txBody>
      <dsp:txXfrm>
        <a:off x="1264934" y="1412815"/>
        <a:ext cx="2406461" cy="706407"/>
      </dsp:txXfrm>
    </dsp:sp>
    <dsp:sp modelId="{90F1FEF4-3B1A-4D7A-87BE-42AD5A8D2F82}">
      <dsp:nvSpPr>
        <dsp:cNvPr id="0" name=""/>
        <dsp:cNvSpPr/>
      </dsp:nvSpPr>
      <dsp:spPr>
        <a:xfrm>
          <a:off x="0" y="2119223"/>
          <a:ext cx="4936331" cy="706407"/>
        </a:xfrm>
        <a:prstGeom prst="trapezoid">
          <a:avLst>
            <a:gd name="adj" fmla="val 87349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Interactive</a:t>
          </a:r>
        </a:p>
      </dsp:txBody>
      <dsp:txXfrm>
        <a:off x="863857" y="2119223"/>
        <a:ext cx="3208615" cy="706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BE6C-4C0C-8046-BBFD-371AD798216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FCB1-D51F-8E41-88AA-D42180F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6AC0D-3BDA-48AB-B429-1E9BE3F10429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DBA1A-3A3C-4AB1-AC72-98DF3AE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DBA1A-3A3C-4AB1-AC72-98DF3AEC94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0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277"/>
            <a:ext cx="4038600" cy="339407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277"/>
            <a:ext cx="4038600" cy="3394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8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4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325" y="0"/>
            <a:ext cx="9178325" cy="120015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77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A21-89C5-A040-B01E-D208A7FA3D8D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  <p:sldLayoutId id="2147493491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56F7-E2D5-EF4D-B3EB-3635D9B80BFE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6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hyperlink" Target="https://jamboard.google.com/d/1kiwyMD6FmNPCFK-YryeO6pTzgkPmytuY-N3v7rLHtDo/edit?usp=sharing" TargetMode="Externa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arira.Motaref@uconn.edu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9080" y="23199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+mj-lt"/>
              </a:rPr>
              <a:t>Rethinking Active Learning Strategies for Neurodiverse Students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7230" y="3901133"/>
            <a:ext cx="8229600" cy="647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>
                <a:solidFill>
                  <a:schemeClr val="tx2"/>
                </a:solidFill>
                <a:latin typeface="+mj-lt"/>
              </a:rPr>
              <a:t>By: Sarira Motaref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34742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June 1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,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F0160-EE00-4D49-9C5A-FD992AC17BBE}"/>
              </a:ext>
            </a:extLst>
          </p:cNvPr>
          <p:cNvSpPr txBox="1"/>
          <p:nvPr/>
        </p:nvSpPr>
        <p:spPr>
          <a:xfrm>
            <a:off x="399080" y="90122"/>
            <a:ext cx="7654835" cy="1096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I-Team Summer Session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44067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31CB72-0208-4714-B0A9-B5336E609D2E}"/>
              </a:ext>
            </a:extLst>
          </p:cNvPr>
          <p:cNvSpPr txBox="1"/>
          <p:nvPr/>
        </p:nvSpPr>
        <p:spPr>
          <a:xfrm>
            <a:off x="1839830" y="378255"/>
            <a:ext cx="5203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Concept mapping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83DB5F1-A4E8-434F-9876-F85923D00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211" y="1356511"/>
            <a:ext cx="4258789" cy="3295001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F098D3F-92C1-4FFD-8864-9203019FB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2" y="1623450"/>
            <a:ext cx="3749919" cy="281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5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685D3B-A636-4F08-A15A-77F0449ABE45}"/>
              </a:ext>
            </a:extLst>
          </p:cNvPr>
          <p:cNvSpPr txBox="1"/>
          <p:nvPr/>
        </p:nvSpPr>
        <p:spPr>
          <a:xfrm>
            <a:off x="1839830" y="378255"/>
            <a:ext cx="5203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Strip sequencing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93AC9022-970B-40C8-8452-1C442D7C3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02" y="1346185"/>
            <a:ext cx="4729671" cy="3566728"/>
          </a:xfrm>
          <a:prstGeom prst="rect">
            <a:avLst/>
          </a:prstGeom>
        </p:spPr>
      </p:pic>
      <p:pic>
        <p:nvPicPr>
          <p:cNvPr id="5" name="Picture 4" descr="A picture containing text, person, indoor, group&#10;&#10;Description automatically generated">
            <a:extLst>
              <a:ext uri="{FF2B5EF4-FFF2-40B4-BE49-F238E27FC236}">
                <a16:creationId xmlns:a16="http://schemas.microsoft.com/office/drawing/2014/main" id="{FC0BCE29-2FA3-4F1B-82CE-401AB7326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25" y="1879344"/>
            <a:ext cx="4145577" cy="27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86CDE8-6EC9-4BFD-BCEB-15A510E49784}"/>
              </a:ext>
            </a:extLst>
          </p:cNvPr>
          <p:cNvSpPr txBox="1"/>
          <p:nvPr/>
        </p:nvSpPr>
        <p:spPr>
          <a:xfrm>
            <a:off x="1839830" y="378255"/>
            <a:ext cx="5203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One minute essay=Reflection </a:t>
            </a:r>
          </a:p>
        </p:txBody>
      </p:sp>
      <p:pic>
        <p:nvPicPr>
          <p:cNvPr id="4" name="Picture 3" descr="A yellow background with text&#10;&#10;Description automatically generated with low confidence">
            <a:extLst>
              <a:ext uri="{FF2B5EF4-FFF2-40B4-BE49-F238E27FC236}">
                <a16:creationId xmlns:a16="http://schemas.microsoft.com/office/drawing/2014/main" id="{EA5AB9DA-CE5B-4892-B760-1E5F0DD0B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54" y="1519647"/>
            <a:ext cx="2924088" cy="2924088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505B39-C093-43E7-B1AA-03B12B539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2" y="1417988"/>
            <a:ext cx="4458351" cy="3347257"/>
          </a:xfrm>
          <a:prstGeom prst="rect">
            <a:avLst/>
          </a:prstGeom>
        </p:spPr>
      </p:pic>
      <p:pic>
        <p:nvPicPr>
          <p:cNvPr id="5" name="Picture 4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4DDDAA14-CBDF-424C-8D2C-7C1BD9E7D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70" b="33054"/>
          <a:stretch/>
        </p:blipFill>
        <p:spPr>
          <a:xfrm>
            <a:off x="4682237" y="3849881"/>
            <a:ext cx="3259127" cy="101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BE9592-D8D0-4ED9-B4BB-09A9C9489E93}"/>
              </a:ext>
            </a:extLst>
          </p:cNvPr>
          <p:cNvSpPr txBox="1">
            <a:spLocks/>
          </p:cNvSpPr>
          <p:nvPr/>
        </p:nvSpPr>
        <p:spPr>
          <a:xfrm>
            <a:off x="457199" y="383796"/>
            <a:ext cx="8463887" cy="6306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>
                <a:solidFill>
                  <a:srgbClr val="FF0000"/>
                </a:solidFill>
              </a:rPr>
              <a:t>Steps</a:t>
            </a:r>
            <a:r>
              <a:rPr lang="en-US" sz="2400" dirty="0"/>
              <a:t> to Design and Develop an </a:t>
            </a:r>
            <a:r>
              <a:rPr lang="en-US" sz="2400" dirty="0">
                <a:solidFill>
                  <a:srgbClr val="00B050"/>
                </a:solidFill>
              </a:rPr>
              <a:t>Active Learning </a:t>
            </a:r>
            <a:r>
              <a:rPr lang="en-US" sz="2400" dirty="0"/>
              <a:t>Activity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3907E-AC71-4C2F-8413-2522900D24E6}"/>
              </a:ext>
            </a:extLst>
          </p:cNvPr>
          <p:cNvSpPr txBox="1"/>
          <p:nvPr/>
        </p:nvSpPr>
        <p:spPr>
          <a:xfrm>
            <a:off x="177420" y="1353066"/>
            <a:ext cx="61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1: </a:t>
            </a:r>
            <a:r>
              <a:rPr lang="en-US" sz="1600" b="1" dirty="0"/>
              <a:t>Analyzing needs for implementing an active learning strategy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52664-3619-48F4-99B6-724D29D5D9CC}"/>
              </a:ext>
            </a:extLst>
          </p:cNvPr>
          <p:cNvSpPr txBox="1"/>
          <p:nvPr/>
        </p:nvSpPr>
        <p:spPr>
          <a:xfrm>
            <a:off x="177419" y="1863536"/>
            <a:ext cx="3370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2: </a:t>
            </a:r>
            <a:r>
              <a:rPr lang="en-US" sz="1600" b="1" dirty="0"/>
              <a:t>Identify topic and questions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D5375-2435-4927-8C70-3AAA5763B8AC}"/>
              </a:ext>
            </a:extLst>
          </p:cNvPr>
          <p:cNvSpPr txBox="1"/>
          <p:nvPr/>
        </p:nvSpPr>
        <p:spPr>
          <a:xfrm>
            <a:off x="129653" y="2376701"/>
            <a:ext cx="61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3: </a:t>
            </a:r>
            <a:r>
              <a:rPr lang="en-US" sz="1600" b="1" dirty="0"/>
              <a:t>Identify learning objectives &amp; outcomes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A13DFD-950D-4AB9-A24B-0F4DE7A4F9EF}"/>
              </a:ext>
            </a:extLst>
          </p:cNvPr>
          <p:cNvSpPr txBox="1"/>
          <p:nvPr/>
        </p:nvSpPr>
        <p:spPr>
          <a:xfrm>
            <a:off x="129652" y="2941411"/>
            <a:ext cx="61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4: </a:t>
            </a:r>
            <a:r>
              <a:rPr lang="en-US" sz="1600" b="1" dirty="0"/>
              <a:t>Plan and design the activity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AE141-6789-4CF1-9841-FF5575009DC0}"/>
              </a:ext>
            </a:extLst>
          </p:cNvPr>
          <p:cNvSpPr txBox="1"/>
          <p:nvPr/>
        </p:nvSpPr>
        <p:spPr>
          <a:xfrm>
            <a:off x="129653" y="3521996"/>
            <a:ext cx="61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5: </a:t>
            </a:r>
            <a:r>
              <a:rPr lang="en-US" sz="1600" b="1" dirty="0"/>
              <a:t>Identify sequence of learning events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CB971D-0A78-4EB4-9572-F2EFD617E4B6}"/>
              </a:ext>
            </a:extLst>
          </p:cNvPr>
          <p:cNvSpPr txBox="1"/>
          <p:nvPr/>
        </p:nvSpPr>
        <p:spPr>
          <a:xfrm>
            <a:off x="129654" y="4102581"/>
            <a:ext cx="258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6: </a:t>
            </a:r>
            <a:r>
              <a:rPr lang="en-US" sz="1600" b="1" dirty="0"/>
              <a:t>Evaluate and assess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0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BE9592-D8D0-4ED9-B4BB-09A9C9489E93}"/>
              </a:ext>
            </a:extLst>
          </p:cNvPr>
          <p:cNvSpPr txBox="1">
            <a:spLocks/>
          </p:cNvSpPr>
          <p:nvPr/>
        </p:nvSpPr>
        <p:spPr>
          <a:xfrm>
            <a:off x="457200" y="206375"/>
            <a:ext cx="8229600" cy="9855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/>
              <a:t>Share one of the Active Learning techniques you use (will use) in your class.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9F7F6E-C883-4C65-B5A6-38480713C8E3}"/>
              </a:ext>
            </a:extLst>
          </p:cNvPr>
          <p:cNvSpPr txBox="1">
            <a:spLocks/>
          </p:cNvSpPr>
          <p:nvPr/>
        </p:nvSpPr>
        <p:spPr>
          <a:xfrm>
            <a:off x="286603" y="1423873"/>
            <a:ext cx="8750490" cy="35132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Deliverables: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Your implementation method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Share benefits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Share challenges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Time: 5 minutes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BE9592-D8D0-4ED9-B4BB-09A9C9489E93}"/>
              </a:ext>
            </a:extLst>
          </p:cNvPr>
          <p:cNvSpPr txBox="1">
            <a:spLocks/>
          </p:cNvSpPr>
          <p:nvPr/>
        </p:nvSpPr>
        <p:spPr>
          <a:xfrm>
            <a:off x="457199" y="383796"/>
            <a:ext cx="8463887" cy="6306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/>
              <a:t>Benefits of Active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C08A5-F7CA-46CA-A3AC-DDBB6B933246}"/>
              </a:ext>
            </a:extLst>
          </p:cNvPr>
          <p:cNvSpPr txBox="1"/>
          <p:nvPr/>
        </p:nvSpPr>
        <p:spPr>
          <a:xfrm>
            <a:off x="163774" y="1293127"/>
            <a:ext cx="8643724" cy="1646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lnSpc>
                <a:spcPts val="1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    Keeping students more engaged than simply watching or listening</a:t>
            </a:r>
          </a:p>
          <a:p>
            <a:pPr marL="285750" indent="-285750">
              <a:lnSpc>
                <a:spcPts val="1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lnSpc>
                <a:spcPts val="1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    Allowing students to reach a deeper understanding of the content</a:t>
            </a:r>
          </a:p>
          <a:p>
            <a:pPr marL="285750" indent="-285750">
              <a:lnSpc>
                <a:spcPts val="1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lnSpc>
                <a:spcPts val="1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    Developing cooperation among students (Student-Student Interaction)</a:t>
            </a:r>
          </a:p>
          <a:p>
            <a:pPr marL="285750" indent="-285750">
              <a:lnSpc>
                <a:spcPts val="1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lnSpc>
                <a:spcPts val="1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    Enabling students to receive timely feedback, which can resolve any misconceptions</a:t>
            </a:r>
          </a:p>
          <a:p>
            <a:pPr marL="285750" indent="-285750">
              <a:lnSpc>
                <a:spcPts val="1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lnSpc>
                <a:spcPts val="1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    Enhancing problem solving skills</a:t>
            </a:r>
          </a:p>
          <a:p>
            <a:pPr marL="285750" indent="-285750">
              <a:lnSpc>
                <a:spcPts val="1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lnSpc>
                <a:spcPts val="1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    Providing an opportunity to discuss more difficult topics in a peer setting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CCD5964-F55E-410E-B714-B2D31783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218312"/>
            <a:ext cx="3254829" cy="1828800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D2851131-1E5F-40AA-8257-71F6A2FC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18312"/>
            <a:ext cx="38841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99E9F-560B-4699-AED5-A6BC55B5AA69}"/>
              </a:ext>
            </a:extLst>
          </p:cNvPr>
          <p:cNvSpPr txBox="1"/>
          <p:nvPr/>
        </p:nvSpPr>
        <p:spPr>
          <a:xfrm>
            <a:off x="545911" y="237060"/>
            <a:ext cx="7365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Active Learning Best Practices</a:t>
            </a:r>
          </a:p>
        </p:txBody>
      </p:sp>
      <p:sp>
        <p:nvSpPr>
          <p:cNvPr id="3" name="Brainstorming…">
            <a:extLst>
              <a:ext uri="{FF2B5EF4-FFF2-40B4-BE49-F238E27FC236}">
                <a16:creationId xmlns:a16="http://schemas.microsoft.com/office/drawing/2014/main" id="{E2F3164C-673A-4432-BACA-AD3C71F7AF9D}"/>
              </a:ext>
            </a:extLst>
          </p:cNvPr>
          <p:cNvSpPr txBox="1"/>
          <p:nvPr/>
        </p:nvSpPr>
        <p:spPr>
          <a:xfrm>
            <a:off x="48913" y="1330044"/>
            <a:ext cx="8999553" cy="3282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8767" tIns="48767" rIns="48767" bIns="48767" numCol="1" anchor="t">
            <a:spAutoFit/>
          </a:bodyPr>
          <a:lstStyle/>
          <a:p>
            <a:pPr marL="685800" indent="-457200" defTabSz="487680">
              <a:lnSpc>
                <a:spcPct val="15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Active learning tasks should be </a:t>
            </a:r>
            <a:r>
              <a:rPr lang="en-US" sz="2000" u="sng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aligned with students’ learning objectives</a:t>
            </a:r>
          </a:p>
          <a:p>
            <a:pPr marL="685800" indent="-457200" defTabSz="487680">
              <a:lnSpc>
                <a:spcPct val="15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Provide clear and specific </a:t>
            </a:r>
            <a:r>
              <a:rPr lang="en-US" sz="2000" u="sng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 to students before the session.</a:t>
            </a:r>
          </a:p>
          <a:p>
            <a:pPr marL="685800" indent="-457200" defTabSz="487680">
              <a:lnSpc>
                <a:spcPct val="15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2000" u="sng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roles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and responsibilities for any group work, collaboration, discussions or debate.</a:t>
            </a:r>
          </a:p>
          <a:p>
            <a:pPr marL="685800" indent="-457200" defTabSz="487680">
              <a:lnSpc>
                <a:spcPct val="15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Clarify the outcomes (</a:t>
            </a:r>
            <a:r>
              <a:rPr lang="en-US" sz="2000" u="sng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) by students for each activity</a:t>
            </a:r>
          </a:p>
          <a:p>
            <a:pPr marL="685800" indent="-457200" defTabSz="487680">
              <a:lnSpc>
                <a:spcPct val="15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Provide verbal </a:t>
            </a:r>
            <a:r>
              <a:rPr lang="en-US" sz="2000" u="sng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 that is consistent and fair</a:t>
            </a:r>
          </a:p>
          <a:p>
            <a:pPr marL="685800" indent="-457200" defTabSz="487680">
              <a:lnSpc>
                <a:spcPct val="15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Make students accountable by assigning </a:t>
            </a:r>
            <a:r>
              <a:rPr lang="en-US" sz="2000" u="sng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credit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/reward</a:t>
            </a:r>
          </a:p>
        </p:txBody>
      </p:sp>
    </p:spTree>
    <p:extLst>
      <p:ext uri="{BB962C8B-B14F-4D97-AF65-F5344CB8AC3E}">
        <p14:creationId xmlns:p14="http://schemas.microsoft.com/office/powerpoint/2010/main" val="75182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67BF-40E8-4D43-A5FC-F58E6DFA982A}"/>
              </a:ext>
            </a:extLst>
          </p:cNvPr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Neurodiverse Students and Active Learning</a:t>
            </a:r>
          </a:p>
        </p:txBody>
      </p:sp>
      <p:sp>
        <p:nvSpPr>
          <p:cNvPr id="3" name="Brainstorming…">
            <a:extLst>
              <a:ext uri="{FF2B5EF4-FFF2-40B4-BE49-F238E27FC236}">
                <a16:creationId xmlns:a16="http://schemas.microsoft.com/office/drawing/2014/main" id="{ED2F7A11-1192-42DD-A275-4E7FB333467A}"/>
              </a:ext>
            </a:extLst>
          </p:cNvPr>
          <p:cNvSpPr txBox="1"/>
          <p:nvPr/>
        </p:nvSpPr>
        <p:spPr>
          <a:xfrm>
            <a:off x="810204" y="2549476"/>
            <a:ext cx="1413110" cy="7337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8767" tIns="48767" rIns="48767" bIns="48767" numCol="1" anchor="t">
            <a:spAutoFit/>
          </a:bodyPr>
          <a:lstStyle/>
          <a:p>
            <a:pPr marL="228600" algn="ctr" defTabSz="487680">
              <a:lnSpc>
                <a:spcPct val="200000"/>
              </a:lnSpc>
              <a:buSzPct val="100000"/>
              <a:defRPr sz="3200">
                <a:solidFill>
                  <a:srgbClr val="FFFFFF"/>
                </a:solidFill>
              </a:defRPr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ADHD</a:t>
            </a:r>
            <a:endParaRPr sz="2400" dirty="0">
              <a:ln>
                <a:solidFill>
                  <a:schemeClr val="tx1"/>
                </a:solidFill>
              </a:ln>
              <a:solidFill>
                <a:srgbClr val="100E42"/>
              </a:solidFill>
            </a:endParaRPr>
          </a:p>
        </p:txBody>
      </p:sp>
      <p:sp>
        <p:nvSpPr>
          <p:cNvPr id="4" name="Brainstorming…">
            <a:extLst>
              <a:ext uri="{FF2B5EF4-FFF2-40B4-BE49-F238E27FC236}">
                <a16:creationId xmlns:a16="http://schemas.microsoft.com/office/drawing/2014/main" id="{B18454E0-1424-4C95-AC82-D38FD6AE4419}"/>
              </a:ext>
            </a:extLst>
          </p:cNvPr>
          <p:cNvSpPr txBox="1"/>
          <p:nvPr/>
        </p:nvSpPr>
        <p:spPr>
          <a:xfrm>
            <a:off x="3795479" y="3445240"/>
            <a:ext cx="1553041" cy="7337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8767" tIns="48767" rIns="48767" bIns="48767" numCol="1" anchor="t">
            <a:spAutoFit/>
          </a:bodyPr>
          <a:lstStyle/>
          <a:p>
            <a:pPr marL="228600" defTabSz="487680">
              <a:lnSpc>
                <a:spcPct val="200000"/>
              </a:lnSpc>
              <a:buSzPct val="100000"/>
              <a:defRPr sz="3200">
                <a:solidFill>
                  <a:srgbClr val="FFFFFF"/>
                </a:solidFill>
              </a:defRPr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Dyslexic</a:t>
            </a:r>
            <a:endParaRPr sz="2400" dirty="0">
              <a:ln>
                <a:solidFill>
                  <a:schemeClr val="tx1"/>
                </a:solidFill>
              </a:ln>
              <a:solidFill>
                <a:srgbClr val="100E42"/>
              </a:solidFill>
            </a:endParaRPr>
          </a:p>
        </p:txBody>
      </p:sp>
      <p:sp>
        <p:nvSpPr>
          <p:cNvPr id="5" name="Brainstorming…">
            <a:extLst>
              <a:ext uri="{FF2B5EF4-FFF2-40B4-BE49-F238E27FC236}">
                <a16:creationId xmlns:a16="http://schemas.microsoft.com/office/drawing/2014/main" id="{7E1B67B9-2CC3-4661-8FAA-C8A6F85A046F}"/>
              </a:ext>
            </a:extLst>
          </p:cNvPr>
          <p:cNvSpPr txBox="1"/>
          <p:nvPr/>
        </p:nvSpPr>
        <p:spPr>
          <a:xfrm>
            <a:off x="77387" y="3935215"/>
            <a:ext cx="1370225" cy="7337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8767" tIns="48767" rIns="48767" bIns="48767" numCol="1" anchor="t">
            <a:spAutoFit/>
          </a:bodyPr>
          <a:lstStyle/>
          <a:p>
            <a:pPr marL="228600" defTabSz="487680">
              <a:lnSpc>
                <a:spcPct val="200000"/>
              </a:lnSpc>
              <a:buSzPct val="100000"/>
              <a:defRPr sz="3200">
                <a:solidFill>
                  <a:srgbClr val="FFFFFF"/>
                </a:solidFill>
              </a:defRPr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Autistic</a:t>
            </a:r>
            <a:endParaRPr sz="2400" dirty="0">
              <a:ln>
                <a:solidFill>
                  <a:schemeClr val="tx1"/>
                </a:solidFill>
              </a:ln>
              <a:solidFill>
                <a:srgbClr val="100E42"/>
              </a:solidFill>
            </a:endParaRPr>
          </a:p>
        </p:txBody>
      </p:sp>
      <p:sp>
        <p:nvSpPr>
          <p:cNvPr id="6" name="Brainstorming…">
            <a:extLst>
              <a:ext uri="{FF2B5EF4-FFF2-40B4-BE49-F238E27FC236}">
                <a16:creationId xmlns:a16="http://schemas.microsoft.com/office/drawing/2014/main" id="{0B27EDFD-E40F-4D9E-BC8B-6102CAA61944}"/>
              </a:ext>
            </a:extLst>
          </p:cNvPr>
          <p:cNvSpPr txBox="1"/>
          <p:nvPr/>
        </p:nvSpPr>
        <p:spPr>
          <a:xfrm>
            <a:off x="6580004" y="1234805"/>
            <a:ext cx="2217883" cy="14723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8767" tIns="48767" rIns="48767" bIns="48767" numCol="1" anchor="t">
            <a:spAutoFit/>
          </a:bodyPr>
          <a:lstStyle/>
          <a:p>
            <a:pPr marL="228600" defTabSz="487680">
              <a:lnSpc>
                <a:spcPct val="200000"/>
              </a:lnSpc>
              <a:buSzPct val="100000"/>
              <a:defRPr sz="3200">
                <a:solidFill>
                  <a:srgbClr val="FFFFFF"/>
                </a:solidFill>
              </a:defRPr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rPr>
              <a:t>Traumatic Brain Injuries</a:t>
            </a:r>
            <a:endParaRPr sz="2400" dirty="0">
              <a:ln>
                <a:solidFill>
                  <a:schemeClr val="tx1"/>
                </a:solidFill>
              </a:ln>
              <a:solidFill>
                <a:srgbClr val="100E42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964B902-F0BF-4BF2-BDA3-EA2766618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82"/>
          <a:stretch/>
        </p:blipFill>
        <p:spPr>
          <a:xfrm>
            <a:off x="77387" y="1404620"/>
            <a:ext cx="3051214" cy="1472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0CED7B-75B8-496E-8537-8F4F816AD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137" y="3500539"/>
            <a:ext cx="1598355" cy="1642961"/>
          </a:xfrm>
          <a:prstGeom prst="rect">
            <a:avLst/>
          </a:prstGeom>
        </p:spPr>
      </p:pic>
      <p:pic>
        <p:nvPicPr>
          <p:cNvPr id="12" name="Picture 11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46A48161-FCEF-4635-B6E7-A1F1487C90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69"/>
          <a:stretch/>
        </p:blipFill>
        <p:spPr>
          <a:xfrm>
            <a:off x="3503628" y="1322605"/>
            <a:ext cx="1943446" cy="2330400"/>
          </a:xfrm>
          <a:prstGeom prst="rect">
            <a:avLst/>
          </a:prstGeom>
        </p:spPr>
      </p:pic>
      <p:pic>
        <p:nvPicPr>
          <p:cNvPr id="14" name="Picture 1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7E5F05E2-8EE7-4B19-AEDF-C82D9DFD1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474" y="2834587"/>
            <a:ext cx="1678778" cy="22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E6F9-C876-4380-82BE-6B4E6A77AEE2}"/>
              </a:ext>
            </a:extLst>
          </p:cNvPr>
          <p:cNvSpPr txBox="1">
            <a:spLocks/>
          </p:cNvSpPr>
          <p:nvPr/>
        </p:nvSpPr>
        <p:spPr>
          <a:xfrm>
            <a:off x="2072334" y="243135"/>
            <a:ext cx="5412880" cy="7539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dirty="0"/>
              <a:t>ADHD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4279D-9A1D-4B1A-BD6C-28DD48F1C08F}"/>
              </a:ext>
            </a:extLst>
          </p:cNvPr>
          <p:cNvSpPr txBox="1"/>
          <p:nvPr/>
        </p:nvSpPr>
        <p:spPr>
          <a:xfrm>
            <a:off x="511574" y="1138846"/>
            <a:ext cx="185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Strengths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B6AA6-BABC-4DAE-B589-B82E7113EE4F}"/>
              </a:ext>
            </a:extLst>
          </p:cNvPr>
          <p:cNvSpPr txBox="1"/>
          <p:nvPr/>
        </p:nvSpPr>
        <p:spPr>
          <a:xfrm>
            <a:off x="4928875" y="1218738"/>
            <a:ext cx="185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Challenges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05AA8-9DAD-4376-9205-F8C9F4D50173}"/>
              </a:ext>
            </a:extLst>
          </p:cNvPr>
          <p:cNvSpPr txBox="1"/>
          <p:nvPr/>
        </p:nvSpPr>
        <p:spPr>
          <a:xfrm>
            <a:off x="325272" y="1662066"/>
            <a:ext cx="261354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creative minds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curiosity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leadership 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stamina (the ability to sustain prolonged physical or mental effort)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amazing gifts in specialized areas like computers, math, music,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Adventurousness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Looking at the Big Picture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Thinking Outside the Box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Lots of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Hyperfocus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00"/>
                </a:highlight>
              </a:rPr>
              <a:t>Divergent thinking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294C2-54A1-4637-8C46-11A44FBDE1D2}"/>
              </a:ext>
            </a:extLst>
          </p:cNvPr>
          <p:cNvSpPr txBox="1"/>
          <p:nvPr/>
        </p:nvSpPr>
        <p:spPr>
          <a:xfrm>
            <a:off x="4778774" y="1811941"/>
            <a:ext cx="299316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Overlooks the details of school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Finds it difficult to follow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Struggles with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Has trouble focusing when being spoken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Does not complete school work or chores in a timely manner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Avoids doing tasks that require great focus (</a:t>
            </a:r>
            <a:r>
              <a:rPr lang="en-US" sz="1400" dirty="0" err="1"/>
              <a:t>ie</a:t>
            </a:r>
            <a:r>
              <a:rPr lang="en-US" sz="1400" dirty="0"/>
              <a:t>: homework)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Frequently loses track of items </a:t>
            </a:r>
            <a:r>
              <a:rPr lang="en-US" sz="1400" dirty="0"/>
              <a:t>such as homework and possessions</a:t>
            </a:r>
          </a:p>
        </p:txBody>
      </p:sp>
    </p:spTree>
    <p:extLst>
      <p:ext uri="{BB962C8B-B14F-4D97-AF65-F5344CB8AC3E}">
        <p14:creationId xmlns:p14="http://schemas.microsoft.com/office/powerpoint/2010/main" val="14605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A8D6-45DB-409A-AA19-BF46F739CBCF}"/>
              </a:ext>
            </a:extLst>
          </p:cNvPr>
          <p:cNvSpPr txBox="1">
            <a:spLocks/>
          </p:cNvSpPr>
          <p:nvPr/>
        </p:nvSpPr>
        <p:spPr>
          <a:xfrm>
            <a:off x="2111392" y="279895"/>
            <a:ext cx="5704660" cy="7539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dirty="0"/>
              <a:t>Dyslexic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565FA-4490-457F-BB65-E6A12C224820}"/>
              </a:ext>
            </a:extLst>
          </p:cNvPr>
          <p:cNvSpPr txBox="1"/>
          <p:nvPr/>
        </p:nvSpPr>
        <p:spPr>
          <a:xfrm>
            <a:off x="680056" y="1525532"/>
            <a:ext cx="185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Strengths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D2A45-5E9E-42AB-9D16-47599C23B688}"/>
              </a:ext>
            </a:extLst>
          </p:cNvPr>
          <p:cNvSpPr txBox="1"/>
          <p:nvPr/>
        </p:nvSpPr>
        <p:spPr>
          <a:xfrm>
            <a:off x="5854763" y="1480348"/>
            <a:ext cx="185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FFA73-1913-4894-AC6F-32652B040D2D}"/>
              </a:ext>
            </a:extLst>
          </p:cNvPr>
          <p:cNvSpPr txBox="1"/>
          <p:nvPr/>
        </p:nvSpPr>
        <p:spPr>
          <a:xfrm>
            <a:off x="4767618" y="2071499"/>
            <a:ext cx="4142096" cy="2894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Difficulty reading, including reading aloud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Spending an </a:t>
            </a:r>
            <a:r>
              <a:rPr lang="en-US" sz="14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unusually long-time completing tasks that involve reading or writing</a:t>
            </a:r>
            <a:endParaRPr lang="en-US" sz="1200" b="1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Difficulty memorizing</a:t>
            </a:r>
            <a:endParaRPr lang="en-US" sz="1200" b="1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Difficulty doing math problems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Have difficulty keeping track of multi-step directions</a:t>
            </a:r>
            <a:endParaRPr lang="en-US" sz="1200" b="1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Struggle with getting the hang of telling time</a:t>
            </a:r>
            <a:endParaRPr lang="en-US" sz="1200" b="1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highlight>
                  <a:srgbClr val="FFFF00"/>
                </a:highlight>
                <a:cs typeface="Times New Roman" panose="02020603050405020304" pitchFamily="18" charset="0"/>
              </a:rPr>
              <a:t>Find it difficult to take notes and copy down words from the 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D5888-3A13-4A97-B8A6-7A5A241501F1}"/>
              </a:ext>
            </a:extLst>
          </p:cNvPr>
          <p:cNvSpPr txBox="1"/>
          <p:nvPr/>
        </p:nvSpPr>
        <p:spPr>
          <a:xfrm>
            <a:off x="484495" y="2213524"/>
            <a:ext cx="3141260" cy="25365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latin typeface="+mn-lt"/>
              </a:rPr>
              <a:t>Seeing the bigger picture</a:t>
            </a:r>
          </a:p>
          <a:p>
            <a:r>
              <a:rPr lang="en-US" sz="1400" dirty="0">
                <a:latin typeface="+mn-lt"/>
              </a:rPr>
              <a:t>Good spatial knowledge</a:t>
            </a:r>
          </a:p>
          <a:p>
            <a:r>
              <a:rPr lang="en-US" sz="1400" b="1" dirty="0">
                <a:highlight>
                  <a:srgbClr val="FFFF00"/>
                </a:highlight>
                <a:latin typeface="+mn-lt"/>
              </a:rPr>
              <a:t>Picture Thinkers</a:t>
            </a:r>
          </a:p>
          <a:p>
            <a:r>
              <a:rPr lang="en-US" sz="1400" dirty="0">
                <a:latin typeface="+mn-lt"/>
              </a:rPr>
              <a:t>Sharper peripheral vision</a:t>
            </a:r>
          </a:p>
          <a:p>
            <a:r>
              <a:rPr lang="en-US" sz="1400" dirty="0">
                <a:latin typeface="+mn-lt"/>
              </a:rPr>
              <a:t>Business entrepreneurs</a:t>
            </a:r>
          </a:p>
          <a:p>
            <a:r>
              <a:rPr lang="en-US" sz="1400" b="1" dirty="0">
                <a:highlight>
                  <a:srgbClr val="FFFF00"/>
                </a:highlight>
                <a:latin typeface="+mn-lt"/>
              </a:rPr>
              <a:t>Highly creative</a:t>
            </a:r>
          </a:p>
          <a:p>
            <a:r>
              <a:rPr lang="en-US" sz="1400" b="1" dirty="0">
                <a:highlight>
                  <a:srgbClr val="FFFF00"/>
                </a:highlight>
                <a:latin typeface="+mn-lt"/>
              </a:rPr>
              <a:t>Thinking outside the box </a:t>
            </a:r>
            <a:r>
              <a:rPr lang="en-US" sz="1400" dirty="0">
                <a:latin typeface="+mn-lt"/>
              </a:rPr>
              <a:t>–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315817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49" y="154783"/>
            <a:ext cx="8515351" cy="85725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Outline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EAE1C6-D7A4-4D46-BF1D-BA85EF18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685904"/>
              </p:ext>
            </p:extLst>
          </p:nvPr>
        </p:nvGraphicFramePr>
        <p:xfrm>
          <a:off x="57152" y="1266033"/>
          <a:ext cx="7891461" cy="3751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A7BC8E47-F47E-402D-801B-4E0964CF11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7462" y="1387674"/>
            <a:ext cx="545154" cy="545154"/>
          </a:xfrm>
          <a:prstGeom prst="rect">
            <a:avLst/>
          </a:prstGeom>
        </p:spPr>
      </p:pic>
      <p:pic>
        <p:nvPicPr>
          <p:cNvPr id="10" name="Graphic 9" descr="Clipboard Partially Crossed">
            <a:extLst>
              <a:ext uri="{FF2B5EF4-FFF2-40B4-BE49-F238E27FC236}">
                <a16:creationId xmlns:a16="http://schemas.microsoft.com/office/drawing/2014/main" id="{80F5D662-5C2C-4BDF-81B8-D09AC90725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7462" y="3316737"/>
            <a:ext cx="532819" cy="532819"/>
          </a:xfrm>
          <a:prstGeom prst="rect">
            <a:avLst/>
          </a:prstGeom>
        </p:spPr>
      </p:pic>
      <p:pic>
        <p:nvPicPr>
          <p:cNvPr id="12" name="Graphic 11" descr="Meeting">
            <a:extLst>
              <a:ext uri="{FF2B5EF4-FFF2-40B4-BE49-F238E27FC236}">
                <a16:creationId xmlns:a16="http://schemas.microsoft.com/office/drawing/2014/main" id="{BC7F862D-792F-4010-9939-2BDF0A2A73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35650" y="2404864"/>
            <a:ext cx="532819" cy="532819"/>
          </a:xfrm>
          <a:prstGeom prst="rect">
            <a:avLst/>
          </a:prstGeom>
        </p:spPr>
      </p:pic>
      <p:pic>
        <p:nvPicPr>
          <p:cNvPr id="5" name="Graphic 4" descr="Reflection with solid fill">
            <a:extLst>
              <a:ext uri="{FF2B5EF4-FFF2-40B4-BE49-F238E27FC236}">
                <a16:creationId xmlns:a16="http://schemas.microsoft.com/office/drawing/2014/main" id="{A5DA20E8-A5D7-4ACE-8982-9761714E2D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97462" y="4259317"/>
            <a:ext cx="662664" cy="6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AD4FF5-236D-4821-AE8D-8252FF730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AAD4FF5-236D-4821-AE8D-8252FF730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FFB743-C51D-4EB1-864A-FAD099249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0EFFB743-C51D-4EB1-864A-FAD099249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E11FCA-8D46-42E2-8A78-DD31496EF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FE11FCA-8D46-42E2-8A78-DD31496EF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C18E40-16C3-4550-8E97-AC37EC59B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DC18E40-16C3-4550-8E97-AC37EC59B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BF88C5-8D40-40A7-A2E6-1FEF880D0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1CBF88C5-8D40-40A7-A2E6-1FEF880D0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4A8053-729B-42C7-9203-CB38015CF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D4A8053-729B-42C7-9203-CB38015CF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E1CD76-19D3-4DE9-AF13-C3739F43F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6E1CD76-19D3-4DE9-AF13-C3739F43F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C34AE7-021E-4135-A3FC-7AFB367BA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88C34AE7-021E-4135-A3FC-7AFB367BA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8787-4300-4AA0-95A8-A3D99A31916B}"/>
              </a:ext>
            </a:extLst>
          </p:cNvPr>
          <p:cNvSpPr txBox="1">
            <a:spLocks/>
          </p:cNvSpPr>
          <p:nvPr/>
        </p:nvSpPr>
        <p:spPr>
          <a:xfrm>
            <a:off x="1906915" y="243135"/>
            <a:ext cx="5468019" cy="7539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dirty="0"/>
              <a:t>Autistic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2FFF9-2E25-4EED-88FB-5A012DB930EE}"/>
              </a:ext>
            </a:extLst>
          </p:cNvPr>
          <p:cNvSpPr txBox="1"/>
          <p:nvPr/>
        </p:nvSpPr>
        <p:spPr>
          <a:xfrm>
            <a:off x="680056" y="1525532"/>
            <a:ext cx="185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Strengths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2ABD8-94F7-4155-9946-BF8E97C66F40}"/>
              </a:ext>
            </a:extLst>
          </p:cNvPr>
          <p:cNvSpPr txBox="1"/>
          <p:nvPr/>
        </p:nvSpPr>
        <p:spPr>
          <a:xfrm>
            <a:off x="5854763" y="1480348"/>
            <a:ext cx="185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F8C33-D99D-4183-872D-B881C3915FD4}"/>
              </a:ext>
            </a:extLst>
          </p:cNvPr>
          <p:cNvSpPr txBox="1"/>
          <p:nvPr/>
        </p:nvSpPr>
        <p:spPr>
          <a:xfrm>
            <a:off x="470846" y="1997840"/>
            <a:ext cx="31003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•	</a:t>
            </a:r>
            <a:r>
              <a:rPr lang="en-US" sz="1200" dirty="0">
                <a:highlight>
                  <a:srgbClr val="FFFF00"/>
                </a:highlight>
              </a:rPr>
              <a:t>Strong long-term memory skills</a:t>
            </a:r>
          </a:p>
          <a:p>
            <a:r>
              <a:rPr lang="en-US" sz="1200" dirty="0"/>
              <a:t>•	Math, computer, musical, artistic skills</a:t>
            </a:r>
          </a:p>
          <a:p>
            <a:r>
              <a:rPr lang="en-US" sz="1200" dirty="0"/>
              <a:t>•	Thinking in a visual way (</a:t>
            </a:r>
            <a:r>
              <a:rPr lang="en-US" sz="1200" dirty="0">
                <a:highlight>
                  <a:srgbClr val="FFFF00"/>
                </a:highlight>
              </a:rPr>
              <a:t>Visual Learner</a:t>
            </a:r>
            <a:r>
              <a:rPr lang="en-US" sz="1200" dirty="0"/>
              <a:t>)</a:t>
            </a:r>
          </a:p>
          <a:p>
            <a:r>
              <a:rPr lang="en-US" sz="1200" dirty="0"/>
              <a:t>•	Punctuality (the fact or quality of being on time)</a:t>
            </a:r>
          </a:p>
          <a:p>
            <a:r>
              <a:rPr lang="en-US" sz="1200" dirty="0"/>
              <a:t>•	Detail oriented</a:t>
            </a:r>
          </a:p>
          <a:p>
            <a:r>
              <a:rPr lang="en-US" sz="1200" dirty="0"/>
              <a:t>•	Independent thinking, </a:t>
            </a:r>
          </a:p>
          <a:p>
            <a:r>
              <a:rPr lang="en-US" sz="1200" dirty="0"/>
              <a:t>•	Non-judgmental listening</a:t>
            </a:r>
          </a:p>
          <a:p>
            <a:r>
              <a:rPr lang="en-US" sz="1200" dirty="0"/>
              <a:t>•	</a:t>
            </a:r>
            <a:r>
              <a:rPr lang="en-US" sz="1200" dirty="0">
                <a:highlight>
                  <a:srgbClr val="FFFF00"/>
                </a:highlight>
              </a:rPr>
              <a:t>Extensive knowledge</a:t>
            </a:r>
            <a:r>
              <a:rPr lang="en-US" sz="1200" dirty="0"/>
              <a:t> resulting from deep study in favorite topics</a:t>
            </a:r>
          </a:p>
          <a:p>
            <a:r>
              <a:rPr lang="en-US" sz="1200" dirty="0"/>
              <a:t>•	</a:t>
            </a:r>
            <a:r>
              <a:rPr lang="en-US" sz="1200" dirty="0">
                <a:highlight>
                  <a:srgbClr val="FFFF00"/>
                </a:highlight>
              </a:rPr>
              <a:t>Understanding rules and sequences</a:t>
            </a:r>
          </a:p>
          <a:p>
            <a:r>
              <a:rPr lang="en-US" sz="1200" dirty="0"/>
              <a:t>•	Logical thinking that is helpful in decision-making process</a:t>
            </a:r>
          </a:p>
          <a:p>
            <a:r>
              <a:rPr lang="en-US" sz="1200" dirty="0"/>
              <a:t>•	Intensive focus when working on a favorite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E5B06-0A3B-408B-AF45-7D3AC207C94B}"/>
              </a:ext>
            </a:extLst>
          </p:cNvPr>
          <p:cNvSpPr txBox="1"/>
          <p:nvPr/>
        </p:nvSpPr>
        <p:spPr>
          <a:xfrm>
            <a:off x="4938214" y="2197894"/>
            <a:ext cx="35052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•	Hard time motivating</a:t>
            </a:r>
          </a:p>
          <a:p>
            <a:r>
              <a:rPr lang="en-US" sz="1400" dirty="0"/>
              <a:t>•	</a:t>
            </a:r>
            <a:r>
              <a:rPr lang="en-US" sz="1400" dirty="0">
                <a:highlight>
                  <a:srgbClr val="FFFF00"/>
                </a:highlight>
              </a:rPr>
              <a:t>Difficulty of focusing </a:t>
            </a:r>
            <a:r>
              <a:rPr lang="en-US" sz="1400" dirty="0"/>
              <a:t>on something other than interest</a:t>
            </a:r>
          </a:p>
          <a:p>
            <a:r>
              <a:rPr lang="en-US" sz="1400" dirty="0"/>
              <a:t>•	Following unwritten social rules; these rules can be learned through instructions</a:t>
            </a:r>
          </a:p>
          <a:p>
            <a:r>
              <a:rPr lang="en-US" sz="1400" dirty="0"/>
              <a:t>•	</a:t>
            </a:r>
            <a:r>
              <a:rPr lang="en-US" sz="1400" dirty="0">
                <a:highlight>
                  <a:srgbClr val="FFFF00"/>
                </a:highlight>
              </a:rPr>
              <a:t>Unbalanced set of skills</a:t>
            </a:r>
          </a:p>
          <a:p>
            <a:r>
              <a:rPr lang="en-US" sz="1400" dirty="0"/>
              <a:t>•	Difficulty with generalization concepts</a:t>
            </a:r>
          </a:p>
          <a:p>
            <a:r>
              <a:rPr lang="en-US" sz="1400" dirty="0"/>
              <a:t>•	Trouble with functioning, hence </a:t>
            </a:r>
            <a:r>
              <a:rPr lang="en-US" sz="1400" dirty="0">
                <a:highlight>
                  <a:srgbClr val="FFFF00"/>
                </a:highlight>
              </a:rPr>
              <a:t>difficulties in planning long-term activities</a:t>
            </a:r>
          </a:p>
          <a:p>
            <a:r>
              <a:rPr lang="en-US" sz="1400" dirty="0"/>
              <a:t>•	Perceiving emotions of other people</a:t>
            </a:r>
          </a:p>
        </p:txBody>
      </p:sp>
    </p:spTree>
    <p:extLst>
      <p:ext uri="{BB962C8B-B14F-4D97-AF65-F5344CB8AC3E}">
        <p14:creationId xmlns:p14="http://schemas.microsoft.com/office/powerpoint/2010/main" val="136558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5238DB-5277-4F94-B3D1-D9B4B3685224}"/>
              </a:ext>
            </a:extLst>
          </p:cNvPr>
          <p:cNvSpPr txBox="1"/>
          <p:nvPr/>
        </p:nvSpPr>
        <p:spPr>
          <a:xfrm>
            <a:off x="529570" y="1907435"/>
            <a:ext cx="76127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Physical changes:</a:t>
            </a:r>
            <a:r>
              <a:rPr lang="en-US" dirty="0"/>
              <a:t> tiredness; </a:t>
            </a:r>
            <a:r>
              <a:rPr lang="en-US" dirty="0">
                <a:highlight>
                  <a:srgbClr val="FFFF00"/>
                </a:highlight>
              </a:rPr>
              <a:t>lack of interest</a:t>
            </a:r>
            <a:r>
              <a:rPr lang="en-US" dirty="0"/>
              <a:t>; headaches; awkward movements; slowed reactions; heightened sensitivity to light or noise.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Cognitive (thinking) changes:</a:t>
            </a:r>
            <a:r>
              <a:rPr lang="en-US" dirty="0"/>
              <a:t> </a:t>
            </a:r>
            <a:r>
              <a:rPr lang="en-US" dirty="0">
                <a:highlight>
                  <a:srgbClr val="FFFF00"/>
                </a:highlight>
              </a:rPr>
              <a:t>forgetfulness</a:t>
            </a:r>
            <a:r>
              <a:rPr lang="en-US" dirty="0"/>
              <a:t>; difficulty learning new material; word-finding difficulties; </a:t>
            </a:r>
            <a:r>
              <a:rPr lang="en-US" dirty="0">
                <a:highlight>
                  <a:srgbClr val="FFFF00"/>
                </a:highlight>
              </a:rPr>
              <a:t>problems with organizing materials</a:t>
            </a:r>
            <a:r>
              <a:rPr lang="en-US" dirty="0"/>
              <a:t>; </a:t>
            </a:r>
            <a:r>
              <a:rPr lang="en-US" dirty="0">
                <a:highlight>
                  <a:srgbClr val="FFFF00"/>
                </a:highlight>
              </a:rPr>
              <a:t>easily distracted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Emotional changes:</a:t>
            </a:r>
            <a:r>
              <a:rPr lang="en-US" dirty="0"/>
              <a:t> unable to deal with minor changes in the environment or daily routine; little or no expressed emotion; depression.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Behavioral changes:</a:t>
            </a:r>
            <a:r>
              <a:rPr lang="en-US" dirty="0"/>
              <a:t> irritability; </a:t>
            </a:r>
            <a:r>
              <a:rPr lang="en-US" dirty="0">
                <a:highlight>
                  <a:srgbClr val="FFFF00"/>
                </a:highlight>
              </a:rPr>
              <a:t>inability to deal with unexpected event</a:t>
            </a:r>
            <a:r>
              <a:rPr lang="en-US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976BE6-3CEC-4080-9E79-42E57DC32DE0}"/>
              </a:ext>
            </a:extLst>
          </p:cNvPr>
          <p:cNvSpPr txBox="1">
            <a:spLocks/>
          </p:cNvSpPr>
          <p:nvPr/>
        </p:nvSpPr>
        <p:spPr>
          <a:xfrm>
            <a:off x="309010" y="238540"/>
            <a:ext cx="8646595" cy="7539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dirty="0"/>
              <a:t>Traumatic Brain Injuries (TBI)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D1770-25B1-4752-BA91-B5A22F2FEE03}"/>
              </a:ext>
            </a:extLst>
          </p:cNvPr>
          <p:cNvSpPr txBox="1"/>
          <p:nvPr/>
        </p:nvSpPr>
        <p:spPr>
          <a:xfrm>
            <a:off x="591277" y="1302927"/>
            <a:ext cx="185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78345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FE7EE-4F2A-4C45-9629-4B70162395FF}"/>
              </a:ext>
            </a:extLst>
          </p:cNvPr>
          <p:cNvSpPr txBox="1"/>
          <p:nvPr/>
        </p:nvSpPr>
        <p:spPr>
          <a:xfrm>
            <a:off x="257032" y="305797"/>
            <a:ext cx="862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Enhancing the Active Learning for a more </a:t>
            </a:r>
            <a:r>
              <a:rPr lang="en-US" sz="3600" dirty="0">
                <a:solidFill>
                  <a:srgbClr val="00B050"/>
                </a:solidFill>
              </a:rPr>
              <a:t>Inclusive</a:t>
            </a:r>
            <a:r>
              <a:rPr lang="en-US" sz="2800" dirty="0">
                <a:solidFill>
                  <a:schemeClr val="bg1"/>
                </a:solidFill>
              </a:rPr>
              <a:t> class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E8637E-856C-49D8-AA70-704366724460}"/>
              </a:ext>
            </a:extLst>
          </p:cNvPr>
          <p:cNvSpPr txBox="1">
            <a:spLocks/>
          </p:cNvSpPr>
          <p:nvPr/>
        </p:nvSpPr>
        <p:spPr>
          <a:xfrm>
            <a:off x="90983" y="1652970"/>
            <a:ext cx="6364408" cy="148601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Redesign one of the active learning plan for Neurodiverse students.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Time: 5 minutes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Sharing: Verbal or written In Google  </a:t>
            </a:r>
            <a:r>
              <a:rPr lang="en-US" sz="2000" dirty="0" err="1">
                <a:solidFill>
                  <a:schemeClr val="tx1"/>
                </a:solidFill>
              </a:rPr>
              <a:t>Jamboard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20EC826D-9573-4C2A-A5EA-74CA0CE1C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70" b="33054"/>
          <a:stretch/>
        </p:blipFill>
        <p:spPr>
          <a:xfrm>
            <a:off x="3383426" y="3451648"/>
            <a:ext cx="2377146" cy="74151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713D485-A970-4B58-8B2E-717BB8F87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87" r="21507"/>
          <a:stretch/>
        </p:blipFill>
        <p:spPr>
          <a:xfrm>
            <a:off x="7614456" y="2427464"/>
            <a:ext cx="996002" cy="1185565"/>
          </a:xfrm>
          <a:prstGeom prst="rect">
            <a:avLst/>
          </a:prstGeom>
        </p:spPr>
      </p:pic>
      <p:pic>
        <p:nvPicPr>
          <p:cNvPr id="14" name="Picture 13" descr="A picture containing red, statue&#10;&#10;Description automatically generated">
            <a:extLst>
              <a:ext uri="{FF2B5EF4-FFF2-40B4-BE49-F238E27FC236}">
                <a16:creationId xmlns:a16="http://schemas.microsoft.com/office/drawing/2014/main" id="{F31FE100-75E2-4ADD-8726-50C00C10B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793" y="3413816"/>
            <a:ext cx="1563193" cy="1558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DFABEE-6908-4C76-AF5F-8E4AC5AE0A98}"/>
              </a:ext>
            </a:extLst>
          </p:cNvPr>
          <p:cNvSpPr txBox="1"/>
          <p:nvPr/>
        </p:nvSpPr>
        <p:spPr>
          <a:xfrm>
            <a:off x="2372242" y="4422205"/>
            <a:ext cx="463569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5"/>
              </a:rPr>
              <a:t>https://jamboard.google.com/d/1kiwyMD6FmNPCFK-YryeO6pTzgkPmytuY-N3v7rLHtDo/edit?usp=sharing</a:t>
            </a:r>
            <a:r>
              <a:rPr lang="en-US" sz="1050" dirty="0"/>
              <a:t>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1E9CB520-918E-38DD-7157-78EA7AC22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58" y="2933558"/>
            <a:ext cx="2133884" cy="21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58869F5-25BA-CFEA-2C72-00DBCC482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25" y="1683224"/>
            <a:ext cx="154305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39C5947-CE3B-6A7E-994B-024309FC7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1722602"/>
            <a:ext cx="154305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ECF5239-182D-D817-E3D1-5DB7A8681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81" y="1741428"/>
            <a:ext cx="154305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37A3967-6459-B1C6-8D18-C82F3E5A58BA}"/>
              </a:ext>
            </a:extLst>
          </p:cNvPr>
          <p:cNvSpPr/>
          <p:nvPr/>
        </p:nvSpPr>
        <p:spPr>
          <a:xfrm>
            <a:off x="2951556" y="4076435"/>
            <a:ext cx="350519" cy="33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9DD933-5F37-DB1B-7450-029E51A7A3C6}"/>
              </a:ext>
            </a:extLst>
          </p:cNvPr>
          <p:cNvSpPr/>
          <p:nvPr/>
        </p:nvSpPr>
        <p:spPr>
          <a:xfrm>
            <a:off x="5005856" y="4197824"/>
            <a:ext cx="350519" cy="33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863781-1474-E552-BAFF-E14FD4397932}"/>
              </a:ext>
            </a:extLst>
          </p:cNvPr>
          <p:cNvSpPr/>
          <p:nvPr/>
        </p:nvSpPr>
        <p:spPr>
          <a:xfrm>
            <a:off x="5645225" y="3588185"/>
            <a:ext cx="182880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66CD0-7FAD-91BD-4D84-EA38421556B6}"/>
              </a:ext>
            </a:extLst>
          </p:cNvPr>
          <p:cNvSpPr txBox="1"/>
          <p:nvPr/>
        </p:nvSpPr>
        <p:spPr>
          <a:xfrm>
            <a:off x="257032" y="255085"/>
            <a:ext cx="862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How to use </a:t>
            </a:r>
            <a:r>
              <a:rPr lang="en-US" sz="3600" b="1" dirty="0" err="1">
                <a:solidFill>
                  <a:schemeClr val="bg1"/>
                </a:solidFill>
              </a:rPr>
              <a:t>Jamboard</a:t>
            </a:r>
            <a:r>
              <a:rPr lang="en-US" sz="3600" b="1" dirty="0">
                <a:solidFill>
                  <a:schemeClr val="bg1"/>
                </a:solidFill>
              </a:rPr>
              <a:t> on your cellphone</a:t>
            </a:r>
          </a:p>
        </p:txBody>
      </p:sp>
    </p:spTree>
    <p:extLst>
      <p:ext uri="{BB962C8B-B14F-4D97-AF65-F5344CB8AC3E}">
        <p14:creationId xmlns:p14="http://schemas.microsoft.com/office/powerpoint/2010/main" val="14662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65760B-4056-45D2-A264-67057D4A602D}"/>
              </a:ext>
            </a:extLst>
          </p:cNvPr>
          <p:cNvSpPr txBox="1"/>
          <p:nvPr/>
        </p:nvSpPr>
        <p:spPr>
          <a:xfrm>
            <a:off x="257032" y="305797"/>
            <a:ext cx="862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Suggested deliverables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7387FB-CF55-4963-9389-7E6F035C0896}"/>
              </a:ext>
            </a:extLst>
          </p:cNvPr>
          <p:cNvSpPr txBox="1">
            <a:spLocks/>
          </p:cNvSpPr>
          <p:nvPr/>
        </p:nvSpPr>
        <p:spPr>
          <a:xfrm>
            <a:off x="609600" y="1552886"/>
            <a:ext cx="8229600" cy="30009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General structure/instruction for the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Flexible options you may provide to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Role assigning 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Flexibility in time for the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Acceptable formats of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Grading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65760B-4056-45D2-A264-67057D4A602D}"/>
              </a:ext>
            </a:extLst>
          </p:cNvPr>
          <p:cNvSpPr txBox="1"/>
          <p:nvPr/>
        </p:nvSpPr>
        <p:spPr>
          <a:xfrm>
            <a:off x="257032" y="305797"/>
            <a:ext cx="862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How to accommodate?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7387FB-CF55-4963-9389-7E6F035C0896}"/>
              </a:ext>
            </a:extLst>
          </p:cNvPr>
          <p:cNvSpPr txBox="1">
            <a:spLocks/>
          </p:cNvSpPr>
          <p:nvPr/>
        </p:nvSpPr>
        <p:spPr>
          <a:xfrm>
            <a:off x="63230" y="1416697"/>
            <a:ext cx="9187774" cy="33595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 flexible with the group versus individual 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 flexible with the final presentation format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 flexible with the timing (if possible)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Employ Neurodiverse students’ strength when assigning roles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Encourage creativity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visualization as much as possible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42" y="1316347"/>
            <a:ext cx="5659164" cy="3521447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1500" dirty="0"/>
              <a:t>Facilitate Student-Teacher and Student-Student Interactions</a:t>
            </a:r>
          </a:p>
          <a:p>
            <a:pPr>
              <a:lnSpc>
                <a:spcPct val="250000"/>
              </a:lnSpc>
            </a:pPr>
            <a:r>
              <a:rPr lang="en-US" sz="1500" dirty="0"/>
              <a:t>Offer more Constructive and Interactive activities</a:t>
            </a:r>
          </a:p>
          <a:p>
            <a:pPr>
              <a:lnSpc>
                <a:spcPct val="250000"/>
              </a:lnSpc>
            </a:pPr>
            <a:r>
              <a:rPr lang="en-US" sz="1500" dirty="0"/>
              <a:t>Design your Active learning and use best practices</a:t>
            </a:r>
          </a:p>
          <a:p>
            <a:pPr>
              <a:lnSpc>
                <a:spcPct val="250000"/>
              </a:lnSpc>
            </a:pPr>
            <a:r>
              <a:rPr lang="en-US" sz="1500" dirty="0"/>
              <a:t>Awareness about Neurodiverse students in your classroom and modifications you may make on your activity</a:t>
            </a:r>
          </a:p>
          <a:p>
            <a:pPr>
              <a:lnSpc>
                <a:spcPct val="250000"/>
              </a:lnSpc>
            </a:pPr>
            <a:r>
              <a:rPr lang="en-US" sz="1500" dirty="0"/>
              <a:t>Find a balance between lecturing and active learning. </a:t>
            </a:r>
          </a:p>
          <a:p>
            <a:pPr>
              <a:lnSpc>
                <a:spcPct val="250000"/>
              </a:lnSpc>
            </a:pPr>
            <a:endParaRPr lang="en-US" sz="15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651E68B-A5CF-4387-9042-A7D27D038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406" y="1579667"/>
            <a:ext cx="3426594" cy="15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5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0E6A-686D-4933-8C7F-6001410E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8" name="Picture 7" descr="A picture containing grass, nature, green, plant&#10;&#10;Description automatically generated">
            <a:extLst>
              <a:ext uri="{FF2B5EF4-FFF2-40B4-BE49-F238E27FC236}">
                <a16:creationId xmlns:a16="http://schemas.microsoft.com/office/drawing/2014/main" id="{2392BD5F-B752-4006-BA3B-BFD274609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309" y="1490544"/>
            <a:ext cx="3385085" cy="25355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6B0FCE-2950-42CB-B5D6-C7E9F392A629}"/>
              </a:ext>
            </a:extLst>
          </p:cNvPr>
          <p:cNvSpPr txBox="1">
            <a:spLocks/>
          </p:cNvSpPr>
          <p:nvPr/>
        </p:nvSpPr>
        <p:spPr>
          <a:xfrm>
            <a:off x="307230" y="4129063"/>
            <a:ext cx="8229600" cy="647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>
                <a:solidFill>
                  <a:schemeClr val="tx2"/>
                </a:solidFill>
                <a:latin typeface="+mj-lt"/>
              </a:rPr>
              <a:t>Email me your questions: </a:t>
            </a:r>
            <a:r>
              <a:rPr lang="en-US" sz="1800" dirty="0" err="1">
                <a:solidFill>
                  <a:schemeClr val="tx2"/>
                </a:solidFill>
                <a:latin typeface="+mj-lt"/>
                <a:hlinkClick r:id="rId3"/>
              </a:rPr>
              <a:t>Sarira.Motaref@</a:t>
            </a:r>
            <a:r>
              <a:rPr lang="en-US" sz="1800" err="1">
                <a:solidFill>
                  <a:schemeClr val="tx2"/>
                </a:solidFill>
                <a:latin typeface="+mj-lt"/>
                <a:hlinkClick r:id="rId3"/>
              </a:rPr>
              <a:t>uconn</a:t>
            </a:r>
            <a:r>
              <a:rPr lang="en-US" sz="1800">
                <a:solidFill>
                  <a:schemeClr val="tx2"/>
                </a:solidFill>
                <a:latin typeface="+mj-lt"/>
                <a:hlinkClick r:id="rId3"/>
              </a:rPr>
              <a:t>.edu</a:t>
            </a:r>
            <a:r>
              <a:rPr lang="en-US" sz="1800">
                <a:solidFill>
                  <a:schemeClr val="tx2"/>
                </a:solidFill>
                <a:latin typeface="+mj-lt"/>
              </a:rPr>
              <a:t> </a:t>
            </a:r>
            <a:endParaRPr lang="en-US" sz="1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697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DF2E-5FE4-4F74-B4A3-85A1D389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Interactions in the classroom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84AA9-3C9D-4060-BFF7-DFBBBF6F0BB3}"/>
              </a:ext>
            </a:extLst>
          </p:cNvPr>
          <p:cNvSpPr txBox="1"/>
          <p:nvPr/>
        </p:nvSpPr>
        <p:spPr>
          <a:xfrm>
            <a:off x="174625" y="1505862"/>
            <a:ext cx="2667000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Student-Contents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S-C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C1535-E378-42B1-B130-7DD384440249}"/>
              </a:ext>
            </a:extLst>
          </p:cNvPr>
          <p:cNvSpPr txBox="1"/>
          <p:nvPr/>
        </p:nvSpPr>
        <p:spPr>
          <a:xfrm>
            <a:off x="3298028" y="1484749"/>
            <a:ext cx="2667000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Student-Teacher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S-T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A6D66-D3E9-48AC-BDCC-925A1E39F12D}"/>
              </a:ext>
            </a:extLst>
          </p:cNvPr>
          <p:cNvSpPr txBox="1"/>
          <p:nvPr/>
        </p:nvSpPr>
        <p:spPr>
          <a:xfrm>
            <a:off x="6434130" y="1478399"/>
            <a:ext cx="2341569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Student-Student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S-S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E6B54-93F8-48CD-A2F0-31C4ED5C831B}"/>
              </a:ext>
            </a:extLst>
          </p:cNvPr>
          <p:cNvSpPr txBox="1"/>
          <p:nvPr/>
        </p:nvSpPr>
        <p:spPr>
          <a:xfrm>
            <a:off x="6434130" y="2320188"/>
            <a:ext cx="2565752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Teamwork assignments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Discussion boards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Group projects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Peer review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Think-Pair-Share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187A0D-9253-4FA0-A17F-42D1C4B3E907}"/>
              </a:ext>
            </a:extLst>
          </p:cNvPr>
          <p:cNvSpPr txBox="1"/>
          <p:nvPr/>
        </p:nvSpPr>
        <p:spPr>
          <a:xfrm>
            <a:off x="69010" y="2425976"/>
            <a:ext cx="3123403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 listens to a lecture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 watches a video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 reads the textbook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2EB25D-BD4A-4FB9-B0DB-422BCD7EBB54}"/>
              </a:ext>
            </a:extLst>
          </p:cNvPr>
          <p:cNvSpPr txBox="1"/>
          <p:nvPr/>
        </p:nvSpPr>
        <p:spPr>
          <a:xfrm>
            <a:off x="3180522" y="2365904"/>
            <a:ext cx="3253608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Instructor gives feedback on an assignment or quiz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Instructor gives comments on discussion board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Office hours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593797-B51D-4F79-8819-6D1F9FC6FF9F}"/>
              </a:ext>
            </a:extLst>
          </p:cNvPr>
          <p:cNvSpPr txBox="1"/>
          <p:nvPr/>
        </p:nvSpPr>
        <p:spPr>
          <a:xfrm>
            <a:off x="1823941" y="4396481"/>
            <a:ext cx="5386325" cy="40011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Make sure to accommodate S-T and S-S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BAAFEE-C9E6-4D3B-987D-47342607E6D4}"/>
              </a:ext>
            </a:extLst>
          </p:cNvPr>
          <p:cNvSpPr txBox="1"/>
          <p:nvPr/>
        </p:nvSpPr>
        <p:spPr>
          <a:xfrm>
            <a:off x="174625" y="4796591"/>
            <a:ext cx="202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Reference: NETI-3</a:t>
            </a:r>
          </a:p>
        </p:txBody>
      </p:sp>
    </p:spTree>
    <p:extLst>
      <p:ext uri="{BB962C8B-B14F-4D97-AF65-F5344CB8AC3E}">
        <p14:creationId xmlns:p14="http://schemas.microsoft.com/office/powerpoint/2010/main" val="37441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6" grpId="0" build="p"/>
      <p:bldP spid="18" grpId="0" build="p"/>
      <p:bldP spid="20" grpId="0" build="p"/>
      <p:bldP spid="22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510588" cy="85725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j-lt"/>
                <a:cs typeface="Arial" panose="020B0604020202020204" pitchFamily="34" charset="0"/>
              </a:rPr>
              <a:t>ICAP Taxonomy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AEFA773-BE85-4BF3-8E1E-0C4F5F14FA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523655"/>
              </p:ext>
            </p:extLst>
          </p:nvPr>
        </p:nvGraphicFramePr>
        <p:xfrm>
          <a:off x="19447" y="1634152"/>
          <a:ext cx="4936331" cy="282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C8A018-C488-4F66-9A27-C97B323575D5}"/>
              </a:ext>
            </a:extLst>
          </p:cNvPr>
          <p:cNvSpPr txBox="1"/>
          <p:nvPr/>
        </p:nvSpPr>
        <p:spPr>
          <a:xfrm>
            <a:off x="1382714" y="4495373"/>
            <a:ext cx="202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ICAP Taxonomy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1DFBE-3CEA-4A7B-AE6C-5F983B4935EA}"/>
              </a:ext>
            </a:extLst>
          </p:cNvPr>
          <p:cNvSpPr txBox="1"/>
          <p:nvPr/>
        </p:nvSpPr>
        <p:spPr>
          <a:xfrm>
            <a:off x="4016885" y="1727200"/>
            <a:ext cx="512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Student Watches the course video or listens to lecture (S-C)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48D5E-95FE-44F4-B9C6-4B8F5ED43149}"/>
              </a:ext>
            </a:extLst>
          </p:cNvPr>
          <p:cNvSpPr txBox="1"/>
          <p:nvPr/>
        </p:nvSpPr>
        <p:spPr>
          <a:xfrm>
            <a:off x="4548360" y="2455188"/>
            <a:ext cx="450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Student takes notes while watching video/listening to lecture(S-C)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E3E65-F317-4135-B712-D00D87822371}"/>
              </a:ext>
            </a:extLst>
          </p:cNvPr>
          <p:cNvSpPr txBox="1"/>
          <p:nvPr/>
        </p:nvSpPr>
        <p:spPr>
          <a:xfrm>
            <a:off x="5054482" y="3046967"/>
            <a:ext cx="38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cs typeface="Arial" panose="020B0604020202020204" pitchFamily="34" charset="0"/>
              </a:rPr>
              <a:t>Student takes a quiz or completes an assignment, participates in a discussion board (S-T)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A96FF-F476-4843-AA90-D74A284E207C}"/>
              </a:ext>
            </a:extLst>
          </p:cNvPr>
          <p:cNvSpPr txBox="1"/>
          <p:nvPr/>
        </p:nvSpPr>
        <p:spPr>
          <a:xfrm>
            <a:off x="5925789" y="3845038"/>
            <a:ext cx="3334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cs typeface="Arial" panose="020B0604020202020204" pitchFamily="34" charset="0"/>
              </a:rPr>
              <a:t>Student collaborates with other students (zoom Breakout room, collaborate group,…) to complete a project/Assignment (S-S)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A6DAB09-AFE0-48F8-9C59-D63B477ACA02}"/>
              </a:ext>
            </a:extLst>
          </p:cNvPr>
          <p:cNvSpPr/>
          <p:nvPr/>
        </p:nvSpPr>
        <p:spPr>
          <a:xfrm>
            <a:off x="3038476" y="1848882"/>
            <a:ext cx="978408" cy="2476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B93E0AC-3DE6-4545-877F-1177153D1276}"/>
              </a:ext>
            </a:extLst>
          </p:cNvPr>
          <p:cNvSpPr/>
          <p:nvPr/>
        </p:nvSpPr>
        <p:spPr>
          <a:xfrm>
            <a:off x="3486404" y="2507675"/>
            <a:ext cx="978408" cy="26435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9BA10F5-F4EA-4E51-96F4-987D5FC0ED4F}"/>
              </a:ext>
            </a:extLst>
          </p:cNvPr>
          <p:cNvSpPr/>
          <p:nvPr/>
        </p:nvSpPr>
        <p:spPr>
          <a:xfrm>
            <a:off x="4007757" y="3162111"/>
            <a:ext cx="978408" cy="26435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4B7B698-5C05-4915-8990-1E3130BB7000}"/>
              </a:ext>
            </a:extLst>
          </p:cNvPr>
          <p:cNvSpPr/>
          <p:nvPr/>
        </p:nvSpPr>
        <p:spPr>
          <a:xfrm>
            <a:off x="4699374" y="3944641"/>
            <a:ext cx="978408" cy="26435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5B0308-B598-47DE-80ED-D63B5E332F60}"/>
              </a:ext>
            </a:extLst>
          </p:cNvPr>
          <p:cNvSpPr txBox="1"/>
          <p:nvPr/>
        </p:nvSpPr>
        <p:spPr>
          <a:xfrm>
            <a:off x="19447" y="4774168"/>
            <a:ext cx="49667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cs typeface="Arial" panose="020B0604020202020204" pitchFamily="34" charset="0"/>
              </a:rPr>
              <a:t>Reference: NETI-3-ICAP: Interactive-Constructive-Active-Passive Taxonomy</a:t>
            </a:r>
          </a:p>
        </p:txBody>
      </p:sp>
    </p:spTree>
    <p:extLst>
      <p:ext uri="{BB962C8B-B14F-4D97-AF65-F5344CB8AC3E}">
        <p14:creationId xmlns:p14="http://schemas.microsoft.com/office/powerpoint/2010/main" val="26543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6" grpId="0"/>
      <p:bldP spid="9" grpId="0"/>
      <p:bldP spid="11" grpId="0"/>
      <p:bldP spid="13" grpId="0"/>
      <p:bldP spid="14" grpId="0" animBg="1"/>
      <p:bldP spid="16" grpId="0" animBg="1"/>
      <p:bldP spid="18" grpId="0" animBg="1"/>
      <p:bldP spid="20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9AF8D-1C5A-4425-A38A-B19ACEB8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73" y="1667741"/>
            <a:ext cx="8188441" cy="216763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EBE9592-D8D0-4ED9-B4BB-09A9C9489E93}"/>
              </a:ext>
            </a:extLst>
          </p:cNvPr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Active Learning-Definition</a:t>
            </a:r>
          </a:p>
        </p:txBody>
      </p:sp>
      <p:pic>
        <p:nvPicPr>
          <p:cNvPr id="6" name="Graphic 5" descr="Boardroom">
            <a:extLst>
              <a:ext uri="{FF2B5EF4-FFF2-40B4-BE49-F238E27FC236}">
                <a16:creationId xmlns:a16="http://schemas.microsoft.com/office/drawing/2014/main" id="{FB084C0B-16A7-4053-885D-8F5620AFE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3813" y="3279206"/>
            <a:ext cx="1389046" cy="13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6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id="{2251E6C8-3D0A-45D6-8465-E61E0879BF8F}"/>
              </a:ext>
            </a:extLst>
          </p:cNvPr>
          <p:cNvGrpSpPr/>
          <p:nvPr/>
        </p:nvGrpSpPr>
        <p:grpSpPr>
          <a:xfrm>
            <a:off x="130801" y="1340722"/>
            <a:ext cx="8882396" cy="3802778"/>
            <a:chOff x="-1" y="-214432"/>
            <a:chExt cx="11843193" cy="5070368"/>
          </a:xfrm>
        </p:grpSpPr>
        <p:sp>
          <p:nvSpPr>
            <p:cNvPr id="3" name="Statement correction…">
              <a:extLst>
                <a:ext uri="{FF2B5EF4-FFF2-40B4-BE49-F238E27FC236}">
                  <a16:creationId xmlns:a16="http://schemas.microsoft.com/office/drawing/2014/main" id="{3A6BD123-BAC9-4DC9-AD2C-99B41CEEF85E}"/>
                </a:ext>
              </a:extLst>
            </p:cNvPr>
            <p:cNvSpPr txBox="1"/>
            <p:nvPr/>
          </p:nvSpPr>
          <p:spPr>
            <a:xfrm>
              <a:off x="7550823" y="0"/>
              <a:ext cx="4292369" cy="3932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8767" tIns="48767" rIns="48767" bIns="48767" numCol="1" anchor="t">
              <a:spAutoFit/>
            </a:bodyPr>
            <a:lstStyle>
              <a:defPPr>
                <a:defRPr lang="en-US"/>
              </a:defPPr>
              <a:lvl1pPr marL="400050" indent="-171450" defTabSz="487680">
                <a:buSzPct val="100000"/>
                <a:buChar char="-"/>
                <a:defRPr sz="2400">
                  <a:ln>
                    <a:solidFill>
                      <a:schemeClr val="tx1"/>
                    </a:solidFill>
                  </a:ln>
                  <a:solidFill>
                    <a:srgbClr val="100E42"/>
                  </a:solidFill>
                </a:defRPr>
              </a:lvl1pPr>
            </a:lstStyle>
            <a:p>
              <a:pPr>
                <a:lnSpc>
                  <a:spcPct val="200000"/>
                </a:lnSpc>
              </a:pPr>
              <a:r>
                <a:rPr dirty="0"/>
                <a:t>Statement correction </a:t>
              </a:r>
            </a:p>
            <a:p>
              <a:pPr>
                <a:lnSpc>
                  <a:spcPct val="200000"/>
                </a:lnSpc>
              </a:pPr>
              <a:r>
                <a:rPr dirty="0"/>
                <a:t>Strip sequencing</a:t>
              </a:r>
            </a:p>
            <a:p>
              <a:pPr>
                <a:lnSpc>
                  <a:spcPct val="200000"/>
                </a:lnSpc>
              </a:pPr>
              <a:r>
                <a:rPr dirty="0"/>
                <a:t>Group work </a:t>
              </a:r>
            </a:p>
            <a:p>
              <a:pPr>
                <a:lnSpc>
                  <a:spcPct val="200000"/>
                </a:lnSpc>
              </a:pPr>
              <a:r>
                <a:rPr dirty="0"/>
                <a:t>Problem solving</a:t>
              </a:r>
            </a:p>
          </p:txBody>
        </p:sp>
        <p:sp>
          <p:nvSpPr>
            <p:cNvPr id="4" name="Brainstorming…">
              <a:extLst>
                <a:ext uri="{FF2B5EF4-FFF2-40B4-BE49-F238E27FC236}">
                  <a16:creationId xmlns:a16="http://schemas.microsoft.com/office/drawing/2014/main" id="{5177D0D4-820A-4BF6-8012-7C78F8E5CA8F}"/>
                </a:ext>
              </a:extLst>
            </p:cNvPr>
            <p:cNvSpPr txBox="1"/>
            <p:nvPr/>
          </p:nvSpPr>
          <p:spPr>
            <a:xfrm>
              <a:off x="-1" y="-214432"/>
              <a:ext cx="3637318" cy="4917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/>
            <a:p>
              <a:pPr marL="400050" indent="-171450" defTabSz="487680">
                <a:lnSpc>
                  <a:spcPct val="200000"/>
                </a:lnSpc>
                <a:buSzPct val="100000"/>
                <a:buChar char="-"/>
                <a:defRPr sz="3200">
                  <a:solidFill>
                    <a:srgbClr val="FFFFFF"/>
                  </a:solidFill>
                </a:defRPr>
              </a:pPr>
              <a:r>
                <a:rPr sz="2400" dirty="0">
                  <a:ln>
                    <a:solidFill>
                      <a:schemeClr val="tx1"/>
                    </a:solidFill>
                  </a:ln>
                  <a:solidFill>
                    <a:srgbClr val="100E42"/>
                  </a:solidFill>
                </a:rPr>
                <a:t>Brainstorming</a:t>
              </a:r>
            </a:p>
            <a:p>
              <a:pPr marL="400050" indent="-171450" defTabSz="487680">
                <a:lnSpc>
                  <a:spcPct val="200000"/>
                </a:lnSpc>
                <a:buSzPct val="100000"/>
                <a:buChar char="-"/>
                <a:defRPr sz="3200">
                  <a:solidFill>
                    <a:srgbClr val="FFFFFF"/>
                  </a:solidFill>
                </a:defRPr>
              </a:pPr>
              <a:r>
                <a:rPr sz="2400" dirty="0">
                  <a:ln>
                    <a:solidFill>
                      <a:schemeClr val="tx1"/>
                    </a:solidFill>
                  </a:ln>
                  <a:solidFill>
                    <a:srgbClr val="100E42"/>
                  </a:solidFill>
                </a:rPr>
                <a:t>Think-Pair-Share</a:t>
              </a:r>
            </a:p>
            <a:p>
              <a:pPr marL="400050" indent="-171450" defTabSz="487680">
                <a:lnSpc>
                  <a:spcPct val="200000"/>
                </a:lnSpc>
                <a:buSzPct val="100000"/>
                <a:buChar char="-"/>
                <a:defRPr sz="3200">
                  <a:solidFill>
                    <a:srgbClr val="FFFFFF"/>
                  </a:solidFill>
                </a:defRPr>
              </a:pPr>
              <a:r>
                <a:rPr sz="2400" dirty="0">
                  <a:ln>
                    <a:solidFill>
                      <a:schemeClr val="tx1"/>
                    </a:solidFill>
                  </a:ln>
                  <a:solidFill>
                    <a:srgbClr val="100E42"/>
                  </a:solidFill>
                </a:rPr>
                <a:t>Clicker questions</a:t>
              </a:r>
            </a:p>
            <a:p>
              <a:pPr marL="400050" indent="-171450" defTabSz="487680">
                <a:lnSpc>
                  <a:spcPct val="200000"/>
                </a:lnSpc>
                <a:buSzPct val="100000"/>
                <a:buChar char="-"/>
                <a:defRPr sz="3200">
                  <a:solidFill>
                    <a:srgbClr val="FFFFFF"/>
                  </a:solidFill>
                </a:defRPr>
              </a:pPr>
              <a:r>
                <a:rPr sz="2400" dirty="0">
                  <a:ln>
                    <a:solidFill>
                      <a:schemeClr val="tx1"/>
                    </a:solidFill>
                  </a:ln>
                  <a:solidFill>
                    <a:srgbClr val="100E42"/>
                  </a:solidFill>
                </a:rPr>
                <a:t>Concept mapping</a:t>
              </a:r>
              <a:endParaRPr lang="en-US" sz="24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endParaRPr>
            </a:p>
            <a:p>
              <a:pPr marL="400050" indent="-171450" defTabSz="487680">
                <a:lnSpc>
                  <a:spcPct val="200000"/>
                </a:lnSpc>
                <a:buSzPct val="100000"/>
                <a:buChar char="-"/>
                <a:defRPr sz="3200">
                  <a:solidFill>
                    <a:srgbClr val="FFFFFF"/>
                  </a:solidFill>
                </a:defRPr>
              </a:pPr>
              <a:r>
                <a:rPr lang="en-US" sz="2400" dirty="0">
                  <a:ln>
                    <a:solidFill>
                      <a:schemeClr val="tx1"/>
                    </a:solidFill>
                  </a:ln>
                  <a:solidFill>
                    <a:srgbClr val="100E42"/>
                  </a:solidFill>
                </a:rPr>
                <a:t>Role Playing</a:t>
              </a:r>
              <a:endParaRPr sz="2400" dirty="0">
                <a:ln>
                  <a:solidFill>
                    <a:schemeClr val="tx1"/>
                  </a:solidFill>
                </a:ln>
                <a:solidFill>
                  <a:srgbClr val="100E42"/>
                </a:solidFill>
              </a:endParaRPr>
            </a:p>
          </p:txBody>
        </p:sp>
        <p:sp>
          <p:nvSpPr>
            <p:cNvPr id="5" name="One minute essay…">
              <a:extLst>
                <a:ext uri="{FF2B5EF4-FFF2-40B4-BE49-F238E27FC236}">
                  <a16:creationId xmlns:a16="http://schemas.microsoft.com/office/drawing/2014/main" id="{D830BE1A-F42B-48E6-9F58-D67CE92EFEAC}"/>
                </a:ext>
              </a:extLst>
            </p:cNvPr>
            <p:cNvSpPr txBox="1"/>
            <p:nvPr/>
          </p:nvSpPr>
          <p:spPr>
            <a:xfrm>
              <a:off x="3782722" y="-61901"/>
              <a:ext cx="4277749" cy="4917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8767" tIns="48767" rIns="48767" bIns="48767" numCol="1" anchor="t">
              <a:spAutoFit/>
            </a:bodyPr>
            <a:lstStyle>
              <a:defPPr>
                <a:defRPr lang="en-US"/>
              </a:defPPr>
              <a:lvl1pPr marL="400050" indent="-171450" defTabSz="487680">
                <a:buSzPct val="100000"/>
                <a:buChar char="-"/>
                <a:defRPr sz="2400">
                  <a:ln>
                    <a:solidFill>
                      <a:schemeClr val="tx1"/>
                    </a:solidFill>
                  </a:ln>
                  <a:solidFill>
                    <a:srgbClr val="100E42"/>
                  </a:solidFill>
                </a:defRPr>
              </a:lvl1pPr>
            </a:lstStyle>
            <a:p>
              <a:pPr>
                <a:lnSpc>
                  <a:spcPct val="200000"/>
                </a:lnSpc>
              </a:pPr>
              <a:r>
                <a:rPr dirty="0"/>
                <a:t>One minute essay</a:t>
              </a:r>
            </a:p>
            <a:p>
              <a:pPr>
                <a:lnSpc>
                  <a:spcPct val="200000"/>
                </a:lnSpc>
              </a:pPr>
              <a:r>
                <a:rPr dirty="0"/>
                <a:t>Case study</a:t>
              </a:r>
            </a:p>
            <a:p>
              <a:pPr>
                <a:lnSpc>
                  <a:spcPct val="200000"/>
                </a:lnSpc>
              </a:pPr>
              <a:r>
                <a:rPr dirty="0"/>
                <a:t>Have a discussion</a:t>
              </a:r>
            </a:p>
            <a:p>
              <a:pPr>
                <a:lnSpc>
                  <a:spcPct val="200000"/>
                </a:lnSpc>
              </a:pPr>
              <a:r>
                <a:rPr dirty="0"/>
                <a:t>Ask Questions</a:t>
              </a:r>
              <a:endParaRPr lang="en-US" dirty="0"/>
            </a:p>
            <a:p>
              <a:pPr>
                <a:lnSpc>
                  <a:spcPct val="200000"/>
                </a:lnSpc>
              </a:pPr>
              <a:r>
                <a:rPr lang="en-US" dirty="0"/>
                <a:t>Game Based Learning</a:t>
              </a:r>
              <a:endParaRPr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3E48788-7E54-4C83-A32F-54E265BCF30C}"/>
              </a:ext>
            </a:extLst>
          </p:cNvPr>
          <p:cNvSpPr txBox="1"/>
          <p:nvPr/>
        </p:nvSpPr>
        <p:spPr>
          <a:xfrm>
            <a:off x="1839830" y="378255"/>
            <a:ext cx="5203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Active Learning Techniques</a:t>
            </a:r>
          </a:p>
        </p:txBody>
      </p:sp>
    </p:spTree>
    <p:extLst>
      <p:ext uri="{BB962C8B-B14F-4D97-AF65-F5344CB8AC3E}">
        <p14:creationId xmlns:p14="http://schemas.microsoft.com/office/powerpoint/2010/main" val="22710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E88309-9A09-446B-8A66-9007DE8BA10B}"/>
              </a:ext>
            </a:extLst>
          </p:cNvPr>
          <p:cNvSpPr txBox="1"/>
          <p:nvPr/>
        </p:nvSpPr>
        <p:spPr>
          <a:xfrm>
            <a:off x="1726099" y="378255"/>
            <a:ext cx="5203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Think-Pair-Share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51F5C29-7BD2-44DE-BF8C-1ACEA5AA7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55" y="1268047"/>
            <a:ext cx="6722802" cy="37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5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E88309-9A09-446B-8A66-9007DE8BA10B}"/>
              </a:ext>
            </a:extLst>
          </p:cNvPr>
          <p:cNvSpPr txBox="1"/>
          <p:nvPr/>
        </p:nvSpPr>
        <p:spPr>
          <a:xfrm>
            <a:off x="1839830" y="378255"/>
            <a:ext cx="5203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Brainstorming</a:t>
            </a:r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E4FDAFB6-9E56-4C82-9221-AEB99680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318" y="1283883"/>
            <a:ext cx="5549682" cy="36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0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44A663-94C8-4846-ABB6-159A9339A5C5}"/>
              </a:ext>
            </a:extLst>
          </p:cNvPr>
          <p:cNvSpPr txBox="1"/>
          <p:nvPr/>
        </p:nvSpPr>
        <p:spPr>
          <a:xfrm>
            <a:off x="1839830" y="378255"/>
            <a:ext cx="66567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Clicker questions/</a:t>
            </a:r>
            <a:r>
              <a:rPr lang="en-US" sz="3300" dirty="0" err="1">
                <a:solidFill>
                  <a:schemeClr val="bg1"/>
                </a:solidFill>
              </a:rPr>
              <a:t>Polleverywhere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8569ED-0C29-459A-9921-45E41FE8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6" y="1206776"/>
            <a:ext cx="7951407" cy="40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9637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white-bluebar-template.potx</Template>
  <TotalTime>11768</TotalTime>
  <Words>1065</Words>
  <Application>Microsoft Macintosh PowerPoint</Application>
  <PresentationFormat>On-screen Show (16:9)</PresentationFormat>
  <Paragraphs>197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Wingdings</vt:lpstr>
      <vt:lpstr>1_Custom Design</vt:lpstr>
      <vt:lpstr>Custom Design</vt:lpstr>
      <vt:lpstr>PowerPoint Presentation</vt:lpstr>
      <vt:lpstr>Outline</vt:lpstr>
      <vt:lpstr>Interactions in the classroom</vt:lpstr>
      <vt:lpstr>ICAP Taxonomy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Wakeman, Caressa</cp:lastModifiedBy>
  <cp:revision>63</cp:revision>
  <dcterms:created xsi:type="dcterms:W3CDTF">2010-04-12T23:12:02Z</dcterms:created>
  <dcterms:modified xsi:type="dcterms:W3CDTF">2022-05-27T20:09:20Z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